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gNHmtp0JAxSww/taUjxZoyvim6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7739EA00-FEFD-4DFB-80E4-8D38A1D0D627}">
  <a:tblStyle styleId="{7739EA00-FEFD-4DFB-80E4-8D38A1D0D62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  <a:tblStyle styleId="{46EE68F9-57E7-415E-A3F8-7B1337D18F55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1505e8fb6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g71505e8fb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68950" y="304025"/>
            <a:ext cx="11775300" cy="486000"/>
          </a:xfrm>
          <a:prstGeom prst="rect">
            <a:avLst/>
          </a:prstGeom>
          <a:solidFill>
            <a:srgbClr val="C9DAF8"/>
          </a:solidFill>
          <a:ln cap="flat" cmpd="sng" w="317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Catton Grove Primary School - </a:t>
            </a:r>
            <a:r>
              <a:rPr lang="en-GB" sz="2400">
                <a:latin typeface="Calibri"/>
                <a:ea typeface="Calibri"/>
                <a:cs typeface="Calibri"/>
                <a:sym typeface="Calibri"/>
              </a:rPr>
              <a:t>Science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5" name="Google Shape;85;p1"/>
          <p:cNvGraphicFramePr/>
          <p:nvPr/>
        </p:nvGraphicFramePr>
        <p:xfrm>
          <a:off x="168950" y="84023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{7739EA00-FEFD-4DFB-80E4-8D38A1D0D627}</a:tableStyleId>
              </a:tblPr>
              <a:tblGrid>
                <a:gridCol w="1516175"/>
                <a:gridCol w="2525275"/>
                <a:gridCol w="773395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Year 4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Topic: </a:t>
                      </a:r>
                      <a:r>
                        <a:rPr lang="en-GB" sz="1800">
                          <a:solidFill>
                            <a:schemeClr val="dk1"/>
                          </a:solidFill>
                        </a:rPr>
                        <a:t>Sound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Strand: </a:t>
                      </a:r>
                      <a:r>
                        <a:rPr lang="en-GB" sz="1800">
                          <a:solidFill>
                            <a:schemeClr val="dk1"/>
                          </a:solidFill>
                        </a:rPr>
                        <a:t>Physics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" name="Google Shape;86;p1"/>
          <p:cNvGraphicFramePr/>
          <p:nvPr/>
        </p:nvGraphicFramePr>
        <p:xfrm>
          <a:off x="168925" y="133950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{7739EA00-FEFD-4DFB-80E4-8D38A1D0D627}</a:tableStyleId>
              </a:tblPr>
              <a:tblGrid>
                <a:gridCol w="4049825"/>
              </a:tblGrid>
              <a:tr h="330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What should I already know?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950675"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Hearing is one of my five senses.</a:t>
                      </a:r>
                      <a:endParaRPr sz="1200"/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Sounds can be combined using musical instruments</a:t>
                      </a:r>
                      <a:endParaRPr sz="1200"/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We hear with our ears</a:t>
                      </a:r>
                      <a:endParaRPr sz="1200"/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How to make loud noises</a:t>
                      </a:r>
                      <a:endParaRPr sz="1200"/>
                    </a:p>
                    <a:p>
                      <a:pPr indent="0" lvl="0" marL="45720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" name="Google Shape;87;p1"/>
          <p:cNvGraphicFramePr/>
          <p:nvPr/>
        </p:nvGraphicFramePr>
        <p:xfrm>
          <a:off x="168913" y="272290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{7739EA00-FEFD-4DFB-80E4-8D38A1D0D627}</a:tableStyleId>
              </a:tblPr>
              <a:tblGrid>
                <a:gridCol w="4049825"/>
              </a:tblGrid>
              <a:tr h="314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</a:rPr>
                        <a:t>Scientific Skills and Enquiry: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169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What is a sound?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How is sound made?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How does sound travel?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How do we hear sound?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How do sounds change?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Google Shape;88;p1"/>
          <p:cNvGraphicFramePr/>
          <p:nvPr/>
        </p:nvGraphicFramePr>
        <p:xfrm>
          <a:off x="4460731" y="30259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{7739EA00-FEFD-4DFB-80E4-8D38A1D0D627}</a:tableStyleId>
              </a:tblPr>
              <a:tblGrid>
                <a:gridCol w="7483625"/>
              </a:tblGrid>
              <a:tr h="362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</a:rPr>
                        <a:t>Scientific Core Knowledge: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lnB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3371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8181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Pitch:</a:t>
                      </a:r>
                      <a:endParaRPr b="1" sz="1200"/>
                    </a:p>
                    <a:p>
                      <a:pPr indent="-101600" lvl="0" marL="177800" marR="4064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·  </a:t>
                      </a:r>
                      <a:r>
                        <a:rPr b="1" lang="en-GB" sz="1200"/>
                        <a:t>High pitch </a:t>
                      </a:r>
                      <a:r>
                        <a:rPr lang="en-GB" sz="1200"/>
                        <a:t>sounds are created by short </a:t>
                      </a:r>
                      <a:r>
                        <a:rPr b="1" lang="en-GB" sz="1200"/>
                        <a:t>sound waves</a:t>
                      </a:r>
                      <a:r>
                        <a:rPr lang="en-GB" sz="1200"/>
                        <a:t>.</a:t>
                      </a:r>
                      <a:endParaRPr sz="1200"/>
                    </a:p>
                    <a:p>
                      <a:pPr indent="-101600" lvl="0" marL="177800" marR="342900" rtl="0" algn="l">
                        <a:lnSpc>
                          <a:spcPct val="11090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·  </a:t>
                      </a:r>
                      <a:r>
                        <a:rPr b="1" lang="en-GB" sz="1200"/>
                        <a:t>Low pitched </a:t>
                      </a:r>
                      <a:r>
                        <a:rPr lang="en-GB" sz="1200"/>
                        <a:t>sounds are created by long </a:t>
                      </a:r>
                      <a:r>
                        <a:rPr b="1" lang="en-GB" sz="1200"/>
                        <a:t>sound waves</a:t>
                      </a:r>
                      <a:r>
                        <a:rPr lang="en-GB" sz="1200"/>
                        <a:t>.</a:t>
                      </a:r>
                      <a:endParaRPr sz="1200"/>
                    </a:p>
                    <a:p>
                      <a:pPr indent="0" lvl="0" marL="0" marR="342900" rtl="0" algn="l">
                        <a:lnSpc>
                          <a:spcPct val="11090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76200" rtl="0" algn="l">
                        <a:lnSpc>
                          <a:spcPct val="110454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/>
                        <a:t>Volume:</a:t>
                      </a:r>
                      <a:endParaRPr b="1" sz="1200"/>
                    </a:p>
                    <a:p>
                      <a:pPr indent="-139700" lvl="0" marL="215900" rtl="0" algn="l">
                        <a:lnSpc>
                          <a:spcPct val="6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·   The closer you are to the </a:t>
                      </a:r>
                      <a:r>
                        <a:rPr b="1" lang="en-GB" sz="1200"/>
                        <a:t>source </a:t>
                      </a:r>
                      <a:r>
                        <a:rPr lang="en-GB" sz="1200"/>
                        <a:t>of the sound, the </a:t>
                      </a:r>
                      <a:r>
                        <a:rPr b="1" lang="en-GB" sz="1200"/>
                        <a:t>louder </a:t>
                      </a:r>
                      <a:r>
                        <a:rPr lang="en-GB" sz="1200"/>
                        <a:t>the sound will be.</a:t>
                      </a:r>
                      <a:endParaRPr sz="1200"/>
                    </a:p>
                    <a:p>
                      <a:pPr indent="-139700" lvl="0" marL="21590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·	The further away you are from the </a:t>
                      </a:r>
                      <a:r>
                        <a:rPr b="1" lang="en-GB" sz="1200"/>
                        <a:t>source </a:t>
                      </a:r>
                      <a:r>
                        <a:rPr lang="en-GB" sz="1200"/>
                        <a:t>of the sound, the </a:t>
                      </a:r>
                      <a:r>
                        <a:rPr b="1" lang="en-GB" sz="1200"/>
                        <a:t>quieter </a:t>
                      </a:r>
                      <a:r>
                        <a:rPr lang="en-GB" sz="1200"/>
                        <a:t>the sound</a:t>
                      </a:r>
                      <a:endParaRPr sz="1200"/>
                    </a:p>
                    <a:p>
                      <a:pPr indent="-139700" lvl="0" marL="21590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    will be.</a:t>
                      </a:r>
                      <a:endParaRPr sz="1200"/>
                    </a:p>
                    <a:p>
                      <a:pPr indent="-139700" lvl="0" marL="21590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-139700" lvl="0" marL="21590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Vibration: </a:t>
                      </a:r>
                      <a:endParaRPr b="1" sz="1200"/>
                    </a:p>
                    <a:p>
                      <a:pPr indent="-304800" lvl="0" marL="45720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-"/>
                      </a:pPr>
                      <a:r>
                        <a:rPr lang="en-GB" sz="1200"/>
                        <a:t>When an object vibrates, the air around it</a:t>
                      </a:r>
                      <a:endParaRPr sz="1200"/>
                    </a:p>
                    <a:p>
                      <a:pPr indent="-304800" lvl="0" marL="45720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-"/>
                      </a:pPr>
                      <a:r>
                        <a:rPr lang="en-GB" sz="1200"/>
                        <a:t>Vibrates too. This vibrating air can also be known as sound waves.</a:t>
                      </a:r>
                      <a:endParaRPr sz="1200"/>
                    </a:p>
                    <a:p>
                      <a:pPr indent="-304800" lvl="0" marL="45720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-"/>
                      </a:pPr>
                      <a:r>
                        <a:rPr lang="en-GB" sz="1200"/>
                        <a:t>The sound waves travel to the ear and make the eardrums vibrate.</a:t>
                      </a:r>
                      <a:endParaRPr b="1" sz="800"/>
                    </a:p>
                  </a:txBody>
                  <a:tcPr marT="91425" marB="91425" marR="91425" marL="91425">
                    <a:lnL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Google Shape;89;p1"/>
          <p:cNvGraphicFramePr/>
          <p:nvPr/>
        </p:nvGraphicFramePr>
        <p:xfrm>
          <a:off x="4406350" y="133950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{7739EA00-FEFD-4DFB-80E4-8D38A1D0D627}</a:tableStyleId>
              </a:tblPr>
              <a:tblGrid>
                <a:gridCol w="7538000"/>
              </a:tblGrid>
              <a:tr h="381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</a:rPr>
                        <a:t>Our Learning Objectives: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129850"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Identify how sounds are made, associating some of them with something vibrating. </a:t>
                      </a:r>
                      <a:endParaRPr sz="1200"/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Recognise that vibrations from sounds travel through a medium to the ear. </a:t>
                      </a:r>
                      <a:endParaRPr sz="1200"/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Find patterns between the pitch of a sound and features of the object that produced it. </a:t>
                      </a:r>
                      <a:endParaRPr sz="1200"/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Find patterns between the volume of a sound and the strength of the vibrations that produced it. </a:t>
                      </a:r>
                      <a:endParaRPr sz="1200"/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Recognise that sounds get fainter as the distance from the sound source increases.</a:t>
                      </a:r>
                      <a:endParaRPr sz="1200" u="none" cap="none" strike="noStrike"/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pic>
        <p:nvPicPr>
          <p:cNvPr id="90" name="Google Shape;90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56402" y="3553506"/>
            <a:ext cx="2643674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19450" y="4601602"/>
            <a:ext cx="1916150" cy="58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2" name="Google Shape;92;p1"/>
          <p:cNvGraphicFramePr/>
          <p:nvPr/>
        </p:nvGraphicFramePr>
        <p:xfrm>
          <a:off x="168913" y="448558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{7739EA00-FEFD-4DFB-80E4-8D38A1D0D627}</a:tableStyleId>
              </a:tblPr>
              <a:tblGrid>
                <a:gridCol w="4049825"/>
              </a:tblGrid>
              <a:tr h="459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</a:rPr>
                        <a:t>Spotlight on a Scientist: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708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Galileo, an Italian astronomer and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physicist, was the greatest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contributor to our understanding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 of </a:t>
                      </a:r>
                      <a:r>
                        <a:rPr b="1" lang="en-GB" sz="1200">
                          <a:solidFill>
                            <a:srgbClr val="000000"/>
                          </a:solidFill>
                        </a:rPr>
                        <a:t>sound</a:t>
                      </a: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. He demonstrated that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 the frequency of </a:t>
                      </a:r>
                      <a:r>
                        <a:rPr b="1" lang="en-GB" sz="1200">
                          <a:solidFill>
                            <a:srgbClr val="000000"/>
                          </a:solidFill>
                        </a:rPr>
                        <a:t>sound</a:t>
                      </a: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 waves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 determined the pitch.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pic>
        <p:nvPicPr>
          <p:cNvPr id="93" name="Google Shape;93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99476" y="5072350"/>
            <a:ext cx="1305238" cy="160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449098" y="5619324"/>
            <a:ext cx="2229445" cy="98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Google Shape;99;g71505e8fb6_0_5"/>
          <p:cNvGraphicFramePr/>
          <p:nvPr/>
        </p:nvGraphicFramePr>
        <p:xfrm>
          <a:off x="394875" y="248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{46EE68F9-57E7-415E-A3F8-7B1337D18F55}</a:tableStyleId>
              </a:tblPr>
              <a:tblGrid>
                <a:gridCol w="2627000"/>
                <a:gridCol w="8951600"/>
              </a:tblGrid>
              <a:tr h="289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Scientific </a:t>
                      </a:r>
                      <a:r>
                        <a:rPr b="1"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Vocabulary</a:t>
                      </a:r>
                      <a:r>
                        <a:rPr b="1"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 b="1"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Definition</a:t>
                      </a:r>
                      <a:r>
                        <a:rPr b="1" lang="en-GB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 b="1"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pitch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high or low a sound is.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source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Where something comes from.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vibrations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Invisible waves that move quickly.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volume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loud or quiet a sound is.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amplitude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measure of the strength of a sound wave.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282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decibel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measure of how loud a sound is.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282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frequency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measure of how many times per second the sound waves cycle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282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medium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Something that makes the possible transfer of energy from one location to another.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282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sound waves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Invisible waves that travel through air, water and solid objects as vibrations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Google Shape;100;g71505e8fb6_0_5"/>
          <p:cNvGraphicFramePr/>
          <p:nvPr/>
        </p:nvGraphicFramePr>
        <p:xfrm>
          <a:off x="394875" y="418315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{7739EA00-FEFD-4DFB-80E4-8D38A1D0D627}</a:tableStyleId>
              </a:tblPr>
              <a:tblGrid>
                <a:gridCol w="4538150"/>
              </a:tblGrid>
              <a:tr h="648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</a:rPr>
                        <a:t>Fun </a:t>
                      </a:r>
                      <a:r>
                        <a:rPr lang="en-GB" sz="1800">
                          <a:solidFill>
                            <a:srgbClr val="000000"/>
                          </a:solidFill>
                        </a:rPr>
                        <a:t>Facts: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946725">
                <a:tc>
                  <a:txBody>
                    <a:bodyPr/>
                    <a:lstStyle/>
                    <a:p>
                      <a:pPr indent="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000000"/>
                        </a:solidFill>
                      </a:endParaRPr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b="1" lang="en-GB" sz="1200">
                          <a:solidFill>
                            <a:srgbClr val="000000"/>
                          </a:solidFill>
                        </a:rPr>
                        <a:t>Sound</a:t>
                      </a: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 travels with a speed of 767 miles per hour but it cannot travel through a vaccum.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The scientific study of </a:t>
                      </a:r>
                      <a:r>
                        <a:rPr b="1" lang="en-GB" sz="1200">
                          <a:solidFill>
                            <a:srgbClr val="000000"/>
                          </a:solidFill>
                        </a:rPr>
                        <a:t>sound</a:t>
                      </a: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 waves is known as acoustic.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These waves are also known as pressure waves because they push the particles they are passing through.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-304800" lvl="0" marL="457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 Dogs can hear at a higher frequency as compared to humans.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Google Shape;101;g71505e8fb6_0_5"/>
          <p:cNvGraphicFramePr/>
          <p:nvPr/>
        </p:nvGraphicFramePr>
        <p:xfrm>
          <a:off x="5036599" y="418315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{7739EA00-FEFD-4DFB-80E4-8D38A1D0D627}</a:tableStyleId>
              </a:tblPr>
              <a:tblGrid>
                <a:gridCol w="6936875"/>
              </a:tblGrid>
              <a:tr h="31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</a:rPr>
                        <a:t>Investigate: 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518125">
                <a:tc>
                  <a:txBody>
                    <a:bodyPr/>
                    <a:lstStyle/>
                    <a:p>
                      <a:pPr indent="0" lvl="0" marL="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Fill identical jars with different volumes of water. Which one creates the highest pitch?</a:t>
                      </a:r>
                      <a:endParaRPr sz="2000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" name="Google Shape;102;g71505e8fb6_0_5"/>
          <p:cNvGraphicFramePr/>
          <p:nvPr/>
        </p:nvGraphicFramePr>
        <p:xfrm>
          <a:off x="5036599" y="515838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{7739EA00-FEFD-4DFB-80E4-8D38A1D0D627}</a:tableStyleId>
              </a:tblPr>
              <a:tblGrid>
                <a:gridCol w="6936875"/>
              </a:tblGrid>
              <a:tr h="480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</a:rPr>
                        <a:t>Misconceptions</a:t>
                      </a:r>
                      <a:r>
                        <a:rPr lang="en-GB" sz="1800">
                          <a:solidFill>
                            <a:srgbClr val="000000"/>
                          </a:solidFill>
                        </a:rPr>
                        <a:t>: 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783400">
                <a:tc>
                  <a:txBody>
                    <a:bodyPr/>
                    <a:lstStyle/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 That ‘noise’ and ‘sound’ are the same. </a:t>
                      </a:r>
                      <a:endParaRPr sz="1200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That ‘volume’ means how much liquid is there. It has two meanings, and this needs to be clarified with the children. </a:t>
                      </a:r>
                      <a:endParaRPr sz="1200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That ‘pitch’ is related to a football playing field, or even a road covering. </a:t>
                      </a:r>
                      <a:endParaRPr sz="1200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That ‘volume’ and ‘pitch’ are the same thing.</a:t>
                      </a:r>
                      <a:endParaRPr sz="1200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2020-03-03T15:52:23Z</dcterms:created>
  <dc:creator>Samantha McInnes</dc:creator>
</cp:coreProperties>
</file>