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8" roundtripDataSignature="AMtx7mgCRDswa7IpiUmmzIb+4vqvDivia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04317771-6AFB-4106-A4B1-BD2B58125CBF}">
  <a:tblStyle styleId="{04317771-6AFB-4106-A4B1-BD2B58125CBF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fill>
          <a:solidFill>
            <a:srgbClr val="CDD4E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CDD4EA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  <a:tblStyle styleId="{892BAB93-CF6A-4773-B3DD-5B1688B7216D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71505e8fb6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g71505e8fb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168950" y="304025"/>
            <a:ext cx="11775300" cy="486000"/>
          </a:xfrm>
          <a:prstGeom prst="rect">
            <a:avLst/>
          </a:prstGeom>
          <a:solidFill>
            <a:srgbClr val="C9DAF8"/>
          </a:solidFill>
          <a:ln cap="flat" cmpd="sng" w="317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GB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Catton Grove Primary School - Science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85" name="Google Shape;85;p1"/>
          <p:cNvGraphicFramePr/>
          <p:nvPr/>
        </p:nvGraphicFramePr>
        <p:xfrm>
          <a:off x="168950" y="84023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{04317771-6AFB-4106-A4B1-BD2B58125CBF}</a:tableStyleId>
              </a:tblPr>
              <a:tblGrid>
                <a:gridCol w="1516175"/>
                <a:gridCol w="2525275"/>
                <a:gridCol w="7733950"/>
              </a:tblGrid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cap="none" strike="noStrike">
                          <a:solidFill>
                            <a:schemeClr val="dk1"/>
                          </a:solidFill>
                        </a:rPr>
                        <a:t>Year 4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cap="none" strike="noStrike">
                          <a:solidFill>
                            <a:schemeClr val="dk1"/>
                          </a:solidFill>
                        </a:rPr>
                        <a:t>Topic: </a:t>
                      </a:r>
                      <a:r>
                        <a:rPr lang="en-GB" sz="1800">
                          <a:solidFill>
                            <a:schemeClr val="dk1"/>
                          </a:solidFill>
                        </a:rPr>
                        <a:t>Electricity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cap="none" strike="noStrike">
                          <a:solidFill>
                            <a:schemeClr val="dk1"/>
                          </a:solidFill>
                        </a:rPr>
                        <a:t>Strand: </a:t>
                      </a:r>
                      <a:r>
                        <a:rPr lang="en-GB" sz="1800">
                          <a:solidFill>
                            <a:schemeClr val="dk1"/>
                          </a:solidFill>
                        </a:rPr>
                        <a:t>Physics 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6" name="Google Shape;86;p1"/>
          <p:cNvGraphicFramePr/>
          <p:nvPr/>
        </p:nvGraphicFramePr>
        <p:xfrm>
          <a:off x="168950" y="134350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{04317771-6AFB-4106-A4B1-BD2B58125CBF}</a:tableStyleId>
              </a:tblPr>
              <a:tblGrid>
                <a:gridCol w="4049825"/>
              </a:tblGrid>
              <a:tr h="429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cap="none" strike="noStrike">
                          <a:solidFill>
                            <a:srgbClr val="000000"/>
                          </a:solidFill>
                        </a:rPr>
                        <a:t>What should I already know?</a:t>
                      </a:r>
                      <a:endParaRPr sz="14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FFE599"/>
                    </a:solidFill>
                  </a:tcPr>
                </a:tc>
              </a:tr>
              <a:tr h="18326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Calibri"/>
                        <a:buChar char="●"/>
                      </a:pPr>
                      <a:r>
                        <a:rPr lang="en-GB" sz="1200"/>
                        <a:t>That electricity makes things work. </a:t>
                      </a:r>
                      <a:endParaRPr sz="1200"/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Calibri"/>
                        <a:buChar char="●"/>
                      </a:pPr>
                      <a:r>
                        <a:rPr lang="en-GB" sz="1200"/>
                        <a:t>That you need wires for electricity to work. </a:t>
                      </a:r>
                      <a:endParaRPr sz="1200"/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Calibri"/>
                        <a:buChar char="●"/>
                      </a:pPr>
                      <a:r>
                        <a:rPr lang="en-GB" sz="1200"/>
                        <a:t>That batteries produce electricity. </a:t>
                      </a:r>
                      <a:endParaRPr sz="1200"/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Calibri"/>
                        <a:buChar char="●"/>
                      </a:pPr>
                      <a:r>
                        <a:rPr lang="en-GB" sz="1200"/>
                        <a:t>That electricity can be dangerous. </a:t>
                      </a:r>
                      <a:endParaRPr sz="1200"/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Calibri"/>
                        <a:buChar char="●"/>
                      </a:pPr>
                      <a:r>
                        <a:rPr lang="en-GB" sz="1200"/>
                        <a:t>That batteries are safe to use in the classroom.</a:t>
                      </a:r>
                      <a:endParaRPr sz="1200"/>
                    </a:p>
                  </a:txBody>
                  <a:tcPr marT="91425" marB="91425" marR="114300" marL="114300">
                    <a:solidFill>
                      <a:srgbClr val="C9DAF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7" name="Google Shape;87;p1"/>
          <p:cNvGraphicFramePr/>
          <p:nvPr/>
        </p:nvGraphicFramePr>
        <p:xfrm>
          <a:off x="168950" y="369655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{04317771-6AFB-4106-A4B1-BD2B58125CBF}</a:tableStyleId>
              </a:tblPr>
              <a:tblGrid>
                <a:gridCol w="4049825"/>
              </a:tblGrid>
              <a:tr h="760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cap="none" strike="noStrike">
                          <a:solidFill>
                            <a:srgbClr val="000000"/>
                          </a:solidFill>
                        </a:rPr>
                        <a:t>Scientific Skills and Enquiry:</a:t>
                      </a:r>
                      <a:endParaRPr sz="14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FFE599"/>
                    </a:solidFill>
                  </a:tcPr>
                </a:tc>
              </a:tr>
              <a:tr h="2174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200"/>
                        <a:t>Make a variety of circuits, investigating which circuits work and why. </a:t>
                      </a:r>
                      <a:endParaRPr sz="1200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200"/>
                        <a:t>Name the basic parts including cells, batteries, wires, bulbs, switches, motors and buzzers. </a:t>
                      </a:r>
                      <a:endParaRPr sz="1200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200"/>
                        <a:t>Draw circuits using pictorial representations (not circuit symbols).  </a:t>
                      </a:r>
                      <a:endParaRPr sz="1200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200"/>
                        <a:t>Create circuits using switches.  </a:t>
                      </a:r>
                      <a:endParaRPr sz="1200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200"/>
                        <a:t>Investigate which materials are electrical conductors and insulators.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solidFill>
                      <a:srgbClr val="C9DAF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8" name="Google Shape;88;p1"/>
          <p:cNvGraphicFramePr/>
          <p:nvPr/>
        </p:nvGraphicFramePr>
        <p:xfrm>
          <a:off x="4372006" y="409331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{04317771-6AFB-4106-A4B1-BD2B58125CBF}</a:tableStyleId>
              </a:tblPr>
              <a:tblGrid>
                <a:gridCol w="7465000"/>
              </a:tblGrid>
              <a:tr h="331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cap="none" strike="noStrike">
                          <a:solidFill>
                            <a:srgbClr val="000000"/>
                          </a:solidFill>
                        </a:rPr>
                        <a:t>Scientific Core Knowledge:</a:t>
                      </a:r>
                      <a:endParaRPr sz="14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45725" marB="45725" marR="91450" marL="91450">
                    <a:lnB cap="flat" cmpd="sng" w="190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</a:tr>
              <a:tr h="2170200">
                <a:tc>
                  <a:txBody>
                    <a:bodyPr/>
                    <a:lstStyle/>
                    <a:p>
                      <a:pPr indent="0" lvl="0" marL="0" marR="2540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- A complete circuit is a loop that allows electrical current to flow</a:t>
                      </a:r>
                      <a:endParaRPr sz="1200" u="none" cap="none" strike="noStrike"/>
                    </a:p>
                    <a:p>
                      <a:pPr indent="0" lvl="0" marL="0" marR="2540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 through wires.  </a:t>
                      </a:r>
                      <a:endParaRPr sz="1200" u="none" cap="none" strike="noStrike"/>
                    </a:p>
                    <a:p>
                      <a:pPr indent="0" lvl="0" marL="0" marR="2540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/>
                        <a:t>- When objects are placed in the circuits, they may or may not allow </a:t>
                      </a:r>
                      <a:endParaRPr sz="1200"/>
                    </a:p>
                    <a:p>
                      <a:pPr indent="0" lvl="0" marL="0" marR="2540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/>
                        <a:t>electricity to pass through.  </a:t>
                      </a:r>
                      <a:endParaRPr sz="1200"/>
                    </a:p>
                    <a:p>
                      <a:pPr indent="0" lvl="0" marL="0" marR="2540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/>
                        <a:t>- Objects that are made from materials that allow electricity to</a:t>
                      </a:r>
                      <a:endParaRPr sz="1200"/>
                    </a:p>
                    <a:p>
                      <a:pPr indent="0" lvl="0" marL="0" marR="2540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/>
                        <a:t>pass through a create a complete circuit are called electrical conductors.  </a:t>
                      </a:r>
                      <a:endParaRPr sz="1200"/>
                    </a:p>
                    <a:p>
                      <a:pPr indent="0" lvl="0" marL="0" marR="2540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/>
                        <a:t>- Objects that are made from materials that do not allow electricity </a:t>
                      </a:r>
                      <a:endParaRPr sz="1200"/>
                    </a:p>
                    <a:p>
                      <a:pPr indent="0" lvl="0" marL="0" marR="2540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/>
                        <a:t>to pass through and do not complete a circuit are called electrical </a:t>
                      </a:r>
                      <a:endParaRPr sz="1200"/>
                    </a:p>
                    <a:p>
                      <a:pPr indent="0" lvl="0" marL="0" marR="2540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/>
                        <a:t>insulators.</a:t>
                      </a:r>
                      <a:endParaRPr sz="1200"/>
                    </a:p>
                  </a:txBody>
                  <a:tcPr marT="91425" marB="91425" marR="91425" marL="91425">
                    <a:lnL cap="flat" cmpd="sng" w="190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9" name="Google Shape;89;p1"/>
          <p:cNvGraphicFramePr/>
          <p:nvPr/>
        </p:nvGraphicFramePr>
        <p:xfrm>
          <a:off x="4372000" y="1345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{04317771-6AFB-4106-A4B1-BD2B58125CBF}</a:tableStyleId>
              </a:tblPr>
              <a:tblGrid>
                <a:gridCol w="4641450"/>
              </a:tblGrid>
              <a:tr h="371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cap="none" strike="noStrike">
                          <a:solidFill>
                            <a:srgbClr val="000000"/>
                          </a:solidFill>
                        </a:rPr>
                        <a:t>Our Learning Objectives:</a:t>
                      </a:r>
                      <a:endParaRPr sz="14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FFE599"/>
                    </a:solidFill>
                  </a:tcPr>
                </a:tc>
              </a:tr>
              <a:tr h="2377100">
                <a:tc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/>
                        <a:t>Identify common appliances that run on electricity. </a:t>
                      </a:r>
                      <a:endParaRPr sz="1200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/>
                        <a:t>Construct a simple series electrical circuit, identifying and naming its basic parts, including cells, wires, bulbs, switches and buzzers. </a:t>
                      </a:r>
                      <a:endParaRPr sz="1200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/>
                        <a:t>Identify whether or not a lamp will light in a simple series circuit, based on whether or not the lamp is part of a complete loop with a battery. </a:t>
                      </a:r>
                      <a:endParaRPr sz="1200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/>
                        <a:t>Recognise that a switch opens and closes a circuit and associate this with whether or not a lamp lights in a simple series circuit. </a:t>
                      </a:r>
                      <a:endParaRPr sz="1200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/>
                        <a:t>Recognise some common conductors and insulators and associate metals with being good conductors.</a:t>
                      </a:r>
                      <a:endParaRPr sz="1200" u="none" cap="none" strike="noStrike"/>
                    </a:p>
                  </a:txBody>
                  <a:tcPr marT="91425" marB="91425" marR="114300" marL="114300">
                    <a:solidFill>
                      <a:srgbClr val="C9DAF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0" name="Google Shape;90;p1"/>
          <p:cNvGraphicFramePr/>
          <p:nvPr/>
        </p:nvGraphicFramePr>
        <p:xfrm>
          <a:off x="9166663" y="134349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{04317771-6AFB-4106-A4B1-BD2B58125CBF}</a:tableStyleId>
              </a:tblPr>
              <a:tblGrid>
                <a:gridCol w="2670325"/>
              </a:tblGrid>
              <a:tr h="355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cap="none" strike="noStrike">
                          <a:solidFill>
                            <a:srgbClr val="000000"/>
                          </a:solidFill>
                        </a:rPr>
                        <a:t>Spotlight on a Scientist:</a:t>
                      </a:r>
                      <a:endParaRPr sz="14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FFE599"/>
                    </a:solidFill>
                  </a:tcPr>
                </a:tc>
              </a:tr>
              <a:tr h="2309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200"/>
                        <a:t>The discovery that</a:t>
                      </a:r>
                      <a:endParaRPr sz="12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200"/>
                        <a:t> lightning is electrical </a:t>
                      </a:r>
                      <a:endParaRPr sz="12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200"/>
                        <a:t> was made by</a:t>
                      </a:r>
                      <a:endParaRPr sz="12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200"/>
                        <a:t> Benjamin Franklin</a:t>
                      </a:r>
                      <a:endParaRPr sz="12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200"/>
                        <a:t> in 1759.</a:t>
                      </a:r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A founding 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father of the USA, 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Franklin shaped our 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understanding of 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electricity, coined the electrical terms positive and negative, and 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invented the lightning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</a:rPr>
                        <a:t>rod and bifocal spectacles.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C9DAF8"/>
                    </a:solidFill>
                  </a:tcPr>
                </a:tc>
              </a:tr>
            </a:tbl>
          </a:graphicData>
        </a:graphic>
      </p:graphicFrame>
      <p:pic>
        <p:nvPicPr>
          <p:cNvPr id="91" name="Google Shape;91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247526" y="4617300"/>
            <a:ext cx="2316550" cy="173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767650" y="1773359"/>
            <a:ext cx="977775" cy="124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" name="Google Shape;97;g71505e8fb6_0_5"/>
          <p:cNvGraphicFramePr/>
          <p:nvPr/>
        </p:nvGraphicFramePr>
        <p:xfrm>
          <a:off x="113300" y="248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{892BAB93-CF6A-4773-B3DD-5B1688B7216D}</a:tableStyleId>
              </a:tblPr>
              <a:tblGrid>
                <a:gridCol w="5915950"/>
                <a:gridCol w="5944225"/>
              </a:tblGrid>
              <a:tr h="289275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Scientific Vocabulary: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 hMerge="1"/>
              </a:tr>
              <a:tr h="324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battery: a portable electricity supply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insulator: a material through which electricity cannot flow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</a:tr>
              <a:tr h="324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bulb: part of a circuit that gives out light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mains: the electricity that comes from a socket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</a:tr>
              <a:tr h="324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cell: the scientific name for a battery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rechargeable: a battery that we can put ‘electricity’ back into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</a:tr>
              <a:tr h="324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circuit: the path followed by an electric current. Electricity must flow in a circuit to do useful work components: the items that make up a circuit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switch: a component that turns a circuit on and off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</a:tr>
              <a:tr h="324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components: the items that make up a circuit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terminals: the ends of the battery. One is negative and one is positive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</a:tr>
              <a:tr h="324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conductor: a material that transmits electricity in the wall and through wires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wires: used to connect components together 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8" name="Google Shape;98;g71505e8fb6_0_5"/>
          <p:cNvGraphicFramePr/>
          <p:nvPr/>
        </p:nvGraphicFramePr>
        <p:xfrm>
          <a:off x="113300" y="368173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{04317771-6AFB-4106-A4B1-BD2B58125CBF}</a:tableStyleId>
              </a:tblPr>
              <a:tblGrid>
                <a:gridCol w="4819725"/>
              </a:tblGrid>
              <a:tr h="614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cap="none" strike="noStrike">
                          <a:solidFill>
                            <a:srgbClr val="000000"/>
                          </a:solidFill>
                        </a:rPr>
                        <a:t>Fun Facts:</a:t>
                      </a:r>
                      <a:endParaRPr sz="14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FFE599"/>
                    </a:solidFill>
                  </a:tcPr>
                </a:tc>
              </a:tr>
              <a:tr h="2348925">
                <a:tc>
                  <a:txBody>
                    <a:bodyPr/>
                    <a:lstStyle/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22222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>
                          <a:solidFill>
                            <a:srgbClr val="222222"/>
                          </a:solidFill>
                        </a:rPr>
                        <a:t>Electricity travels at the speed of light, about 300,000 kilometres per second.</a:t>
                      </a:r>
                      <a:endParaRPr sz="1200">
                        <a:solidFill>
                          <a:srgbClr val="222222"/>
                        </a:solidFill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22222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>
                          <a:solidFill>
                            <a:srgbClr val="222222"/>
                          </a:solidFill>
                        </a:rPr>
                        <a:t>A spark of static electricity can measure up to 3,000 volts.</a:t>
                      </a:r>
                      <a:endParaRPr sz="1200">
                        <a:solidFill>
                          <a:srgbClr val="222222"/>
                        </a:solidFill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22222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>
                          <a:solidFill>
                            <a:srgbClr val="222222"/>
                          </a:solidFill>
                        </a:rPr>
                        <a:t>The average taser emits 50,000 volts.</a:t>
                      </a:r>
                      <a:endParaRPr sz="1200">
                        <a:solidFill>
                          <a:srgbClr val="222222"/>
                        </a:solidFill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22222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>
                          <a:solidFill>
                            <a:srgbClr val="222222"/>
                          </a:solidFill>
                        </a:rPr>
                        <a:t>A bolt of lightning can measure up to three million (3,000,000) volts (and lasts less than one second).</a:t>
                      </a:r>
                      <a:endParaRPr sz="1200">
                        <a:solidFill>
                          <a:srgbClr val="222222"/>
                        </a:solidFill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22222"/>
                        </a:buClr>
                        <a:buSzPts val="1200"/>
                        <a:buChar char="●"/>
                      </a:pPr>
                      <a:r>
                        <a:rPr lang="en-GB" sz="1200">
                          <a:solidFill>
                            <a:srgbClr val="222222"/>
                          </a:solidFill>
                        </a:rPr>
                        <a:t>One flash of lightning could </a:t>
                      </a:r>
                      <a:r>
                        <a:rPr b="1" lang="en-GB" sz="1200">
                          <a:solidFill>
                            <a:srgbClr val="222222"/>
                          </a:solidFill>
                        </a:rPr>
                        <a:t>power</a:t>
                      </a:r>
                      <a:r>
                        <a:rPr lang="en-GB" sz="1200">
                          <a:solidFill>
                            <a:srgbClr val="222222"/>
                          </a:solidFill>
                        </a:rPr>
                        <a:t> 1000 houses for a whole year.</a:t>
                      </a:r>
                      <a:endParaRPr sz="1200">
                        <a:solidFill>
                          <a:srgbClr val="222222"/>
                        </a:solidFill>
                      </a:endParaRPr>
                    </a:p>
                    <a:p>
                      <a:pPr indent="-3048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22222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>
                          <a:solidFill>
                            <a:srgbClr val="222222"/>
                          </a:solidFill>
                        </a:rPr>
                        <a:t>The term 'electricity' is derived from a term used by William Gilbert in 1600 to describe static electricity. </a:t>
                      </a:r>
                      <a:endParaRPr sz="1200">
                        <a:solidFill>
                          <a:srgbClr val="222222"/>
                        </a:solidFill>
                      </a:endParaRPr>
                    </a:p>
                    <a:p>
                      <a:pPr indent="0" lvl="0" marL="4572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114300" marL="114300">
                    <a:solidFill>
                      <a:srgbClr val="C9DAF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9" name="Google Shape;99;g71505e8fb6_0_5"/>
          <p:cNvGraphicFramePr/>
          <p:nvPr/>
        </p:nvGraphicFramePr>
        <p:xfrm>
          <a:off x="5082399" y="563266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{04317771-6AFB-4106-A4B1-BD2B58125CBF}</a:tableStyleId>
              </a:tblPr>
              <a:tblGrid>
                <a:gridCol w="6936875"/>
              </a:tblGrid>
              <a:tr h="555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cap="none" strike="noStrike">
                          <a:solidFill>
                            <a:srgbClr val="000000"/>
                          </a:solidFill>
                        </a:rPr>
                        <a:t>Investigate: </a:t>
                      </a:r>
                      <a:endParaRPr sz="14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FFE599"/>
                    </a:solidFill>
                  </a:tcPr>
                </a:tc>
              </a:tr>
              <a:tr h="560850">
                <a:tc>
                  <a:txBody>
                    <a:bodyPr/>
                    <a:lstStyle/>
                    <a:p>
                      <a:pPr indent="0" lvl="0" marL="0" marR="2413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/>
                        <a:t>Find some facts out about Benjamin Franklin.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solidFill>
                      <a:srgbClr val="C9DAF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0" name="Google Shape;100;g71505e8fb6_0_5"/>
          <p:cNvGraphicFramePr/>
          <p:nvPr/>
        </p:nvGraphicFramePr>
        <p:xfrm>
          <a:off x="5082399" y="368175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{04317771-6AFB-4106-A4B1-BD2B58125CBF}</a:tableStyleId>
              </a:tblPr>
              <a:tblGrid>
                <a:gridCol w="6936875"/>
              </a:tblGrid>
              <a:tr h="532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cap="none" strike="noStrike">
                          <a:solidFill>
                            <a:srgbClr val="000000"/>
                          </a:solidFill>
                        </a:rPr>
                        <a:t>Misconceptions: </a:t>
                      </a:r>
                      <a:endParaRPr sz="14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FFE599"/>
                    </a:solidFill>
                  </a:tcPr>
                </a:tc>
              </a:tr>
              <a:tr h="1145500">
                <a:tc>
                  <a:txBody>
                    <a:bodyPr/>
                    <a:lstStyle/>
                    <a:p>
                      <a:pPr indent="-304800" lvl="0" marL="457200" marR="2413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/>
                        <a:t> That electricity from batteries is not dangerous. </a:t>
                      </a:r>
                      <a:endParaRPr sz="1200"/>
                    </a:p>
                    <a:p>
                      <a:pPr indent="-304800" lvl="0" marL="457200" marR="2413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/>
                        <a:t>That wires are made of plastic (as they are coated in it). </a:t>
                      </a:r>
                      <a:endParaRPr sz="1200"/>
                    </a:p>
                    <a:p>
                      <a:pPr indent="-304800" lvl="0" marL="457200" marR="2413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/>
                        <a:t>That all metals conduct electricity. </a:t>
                      </a:r>
                      <a:endParaRPr sz="1200"/>
                    </a:p>
                    <a:p>
                      <a:pPr indent="-304800" lvl="0" marL="457200" marR="2413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/>
                        <a:t>That a bulb uses the electricity. </a:t>
                      </a:r>
                      <a:endParaRPr sz="1200"/>
                    </a:p>
                    <a:p>
                      <a:pPr indent="-304800" lvl="0" marL="457200" marR="2413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/>
                        <a:t>That both ends of the battery produce electricity. </a:t>
                      </a:r>
                      <a:endParaRPr sz="1200"/>
                    </a:p>
                    <a:p>
                      <a:pPr indent="-304800" lvl="0" marL="457200" marR="2413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/>
                        <a:t>That the first bulb in a circuit will be brighter than the second in a circuit.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solidFill>
                      <a:srgbClr val="C9DA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2020-03-03T15:52:23Z</dcterms:created>
  <dc:creator>Samantha McInnes</dc:creator>
</cp:coreProperties>
</file>