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4"/>
  </p:sldMasterIdLst>
  <p:notesMasterIdLst>
    <p:notesMasterId r:id="rId5"/>
  </p:notesMasterIdLst>
  <p:sldIdLst>
    <p:sldId id="256" r:id="rId6"/>
    <p:sldId id="257" r:id="rId7"/>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8" roundtripDataSignature="AMtx7miuN+Qkl9g2FFZgjrbBd7fg87UYq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BD597359-9B30-4922-BB26-78F200F30CC4}">
  <a:tblStyle styleId="{BD597359-9B30-4922-BB26-78F200F30CC4}"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F5"/>
          </a:solidFill>
        </a:fill>
      </a:tcStyle>
    </a:wholeTbl>
    <a:band1H>
      <a:tcTxStyle b="off" i="off"/>
      <a:tcStyle>
        <a:fill>
          <a:solidFill>
            <a:srgbClr val="CDD4EA"/>
          </a:solidFill>
        </a:fill>
      </a:tcStyle>
    </a:band1H>
    <a:band2H>
      <a:tcTxStyle b="off" i="off"/>
    </a:band2H>
    <a:band1V>
      <a:tcTxStyle b="off" i="off"/>
      <a:tcStyle>
        <a:fill>
          <a:solidFill>
            <a:srgbClr val="CDD4EA"/>
          </a:solidFill>
        </a:fill>
      </a:tcStyle>
    </a:band1V>
    <a:band2V>
      <a:tcTxStyle b="off" i="off"/>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b="off" i="off"/>
    </a:seCell>
    <a:swCell>
      <a:tcTxStyle b="off" i="off"/>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b="off" i="off"/>
    </a:neCell>
    <a:nwCell>
      <a:tcTxStyle b="off" i="off"/>
    </a:nwCell>
  </a:tblStyle>
  <a:tblStyle styleId="{AC84176F-C623-4744-A813-CE323EF19367}" styleName="Table_1">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g71505e8fb6_0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5" name="Google Shape;95;g71505e8fb6_0_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1" name="Shape 11"/>
        <p:cNvGrpSpPr/>
        <p:nvPr/>
      </p:nvGrpSpPr>
      <p:grpSpPr>
        <a:xfrm>
          <a:off x="0" y="0"/>
          <a:ext cx="0" cy="0"/>
          <a:chOff x="0" y="0"/>
          <a:chExt cx="0" cy="0"/>
        </a:xfrm>
      </p:grpSpPr>
      <p:sp>
        <p:nvSpPr>
          <p:cNvPr id="12" name="Google Shape;12;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5" name="Shape 15"/>
        <p:cNvGrpSpPr/>
        <p:nvPr/>
      </p:nvGrpSpPr>
      <p:grpSpPr>
        <a:xfrm>
          <a:off x="0" y="0"/>
          <a:ext cx="0" cy="0"/>
          <a:chOff x="0" y="0"/>
          <a:chExt cx="0" cy="0"/>
        </a:xfrm>
      </p:grpSpPr>
      <p:sp>
        <p:nvSpPr>
          <p:cNvPr id="16" name="Google Shape;16;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21" name="Shape 21"/>
        <p:cNvGrpSpPr/>
        <p:nvPr/>
      </p:nvGrpSpPr>
      <p:grpSpPr>
        <a:xfrm>
          <a:off x="0" y="0"/>
          <a:ext cx="0" cy="0"/>
          <a:chOff x="0" y="0"/>
          <a:chExt cx="0" cy="0"/>
        </a:xfrm>
      </p:grpSpPr>
      <p:sp>
        <p:nvSpPr>
          <p:cNvPr id="22" name="Google Shape;22;p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4" name="Google Shape;24;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7" name="Shape 27"/>
        <p:cNvGrpSpPr/>
        <p:nvPr/>
      </p:nvGrpSpPr>
      <p:grpSpPr>
        <a:xfrm>
          <a:off x="0" y="0"/>
          <a:ext cx="0" cy="0"/>
          <a:chOff x="0" y="0"/>
          <a:chExt cx="0" cy="0"/>
        </a:xfrm>
      </p:grpSpPr>
      <p:sp>
        <p:nvSpPr>
          <p:cNvPr id="28" name="Google Shape;28;p6"/>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6"/>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3" name="Shape 33"/>
        <p:cNvGrpSpPr/>
        <p:nvPr/>
      </p:nvGrpSpPr>
      <p:grpSpPr>
        <a:xfrm>
          <a:off x="0" y="0"/>
          <a:ext cx="0" cy="0"/>
          <a:chOff x="0" y="0"/>
          <a:chExt cx="0" cy="0"/>
        </a:xfrm>
      </p:grpSpPr>
      <p:sp>
        <p:nvSpPr>
          <p:cNvPr id="34" name="Google Shape;34;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0" name="Shape 40"/>
        <p:cNvGrpSpPr/>
        <p:nvPr/>
      </p:nvGrpSpPr>
      <p:grpSpPr>
        <a:xfrm>
          <a:off x="0" y="0"/>
          <a:ext cx="0" cy="0"/>
          <a:chOff x="0" y="0"/>
          <a:chExt cx="0" cy="0"/>
        </a:xfrm>
      </p:grpSpPr>
      <p:sp>
        <p:nvSpPr>
          <p:cNvPr id="41" name="Google Shape;41;p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9" name="Shape 49"/>
        <p:cNvGrpSpPr/>
        <p:nvPr/>
      </p:nvGrpSpPr>
      <p:grpSpPr>
        <a:xfrm>
          <a:off x="0" y="0"/>
          <a:ext cx="0" cy="0"/>
          <a:chOff x="0" y="0"/>
          <a:chExt cx="0" cy="0"/>
        </a:xfrm>
      </p:grpSpPr>
      <p:sp>
        <p:nvSpPr>
          <p:cNvPr id="50" name="Google Shape;50;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1"/>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
          <p:cNvSpPr txBox="1"/>
          <p:nvPr/>
        </p:nvSpPr>
        <p:spPr>
          <a:xfrm>
            <a:off x="168950" y="304025"/>
            <a:ext cx="11775300" cy="486000"/>
          </a:xfrm>
          <a:prstGeom prst="rect">
            <a:avLst/>
          </a:prstGeom>
          <a:solidFill>
            <a:srgbClr val="C9DAF8"/>
          </a:solidFill>
          <a:ln cap="flat" cmpd="sng" w="31750">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GB" sz="2400" u="none" cap="none" strike="noStrike">
                <a:solidFill>
                  <a:srgbClr val="000000"/>
                </a:solidFill>
                <a:latin typeface="Calibri"/>
                <a:ea typeface="Calibri"/>
                <a:cs typeface="Calibri"/>
                <a:sym typeface="Calibri"/>
              </a:rPr>
              <a:t>Catton Grove Primary School - Science</a:t>
            </a:r>
            <a:endParaRPr b="0" i="0" sz="2400" u="none" cap="none" strike="noStrike">
              <a:solidFill>
                <a:srgbClr val="000000"/>
              </a:solidFill>
              <a:latin typeface="Arial"/>
              <a:ea typeface="Arial"/>
              <a:cs typeface="Arial"/>
              <a:sym typeface="Arial"/>
            </a:endParaRPr>
          </a:p>
        </p:txBody>
      </p:sp>
      <p:graphicFrame>
        <p:nvGraphicFramePr>
          <p:cNvPr id="85" name="Google Shape;85;p1"/>
          <p:cNvGraphicFramePr/>
          <p:nvPr/>
        </p:nvGraphicFramePr>
        <p:xfrm>
          <a:off x="168950" y="840239"/>
          <a:ext cx="3000000" cy="3000000"/>
        </p:xfrm>
        <a:graphic>
          <a:graphicData uri="http://schemas.openxmlformats.org/drawingml/2006/table">
            <a:tbl>
              <a:tblPr bandRow="1" firstRow="1">
                <a:noFill/>
                <a:tableStyleId>{BD597359-9B30-4922-BB26-78F200F30CC4}</a:tableStyleId>
              </a:tblPr>
              <a:tblGrid>
                <a:gridCol w="1516175"/>
                <a:gridCol w="2525275"/>
                <a:gridCol w="7733950"/>
              </a:tblGrid>
              <a:tr h="381000">
                <a:tc>
                  <a:txBody>
                    <a:bodyPr/>
                    <a:lstStyle/>
                    <a:p>
                      <a:pPr indent="0" lvl="0" marL="0" marR="0" rtl="0" algn="l">
                        <a:lnSpc>
                          <a:spcPct val="100000"/>
                        </a:lnSpc>
                        <a:spcBef>
                          <a:spcPts val="0"/>
                        </a:spcBef>
                        <a:spcAft>
                          <a:spcPts val="0"/>
                        </a:spcAft>
                        <a:buClr>
                          <a:srgbClr val="000000"/>
                        </a:buClr>
                        <a:buSzPts val="1800"/>
                        <a:buFont typeface="Arial"/>
                        <a:buNone/>
                      </a:pPr>
                      <a:r>
                        <a:rPr lang="en-GB" sz="1800" u="none" cap="none" strike="noStrike">
                          <a:solidFill>
                            <a:schemeClr val="dk1"/>
                          </a:solidFill>
                        </a:rPr>
                        <a:t>Year 4</a:t>
                      </a:r>
                      <a:endParaRPr sz="1800" u="none" cap="none" strike="noStrike"/>
                    </a:p>
                  </a:txBody>
                  <a:tcPr marT="45725" marB="45725" marR="91450" marL="9145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FFE599"/>
                    </a:solidFill>
                  </a:tcPr>
                </a:tc>
                <a:tc>
                  <a:txBody>
                    <a:bodyPr/>
                    <a:lstStyle/>
                    <a:p>
                      <a:pPr indent="0" lvl="0" marL="0" marR="0" rtl="0" algn="l">
                        <a:lnSpc>
                          <a:spcPct val="100000"/>
                        </a:lnSpc>
                        <a:spcBef>
                          <a:spcPts val="0"/>
                        </a:spcBef>
                        <a:spcAft>
                          <a:spcPts val="0"/>
                        </a:spcAft>
                        <a:buClr>
                          <a:srgbClr val="000000"/>
                        </a:buClr>
                        <a:buSzPts val="1800"/>
                        <a:buFont typeface="Arial"/>
                        <a:buNone/>
                      </a:pPr>
                      <a:r>
                        <a:rPr lang="en-GB" sz="1800" u="none" cap="none" strike="noStrike">
                          <a:solidFill>
                            <a:schemeClr val="dk1"/>
                          </a:solidFill>
                        </a:rPr>
                        <a:t>Topic: </a:t>
                      </a:r>
                      <a:r>
                        <a:rPr lang="en-GB" sz="1800">
                          <a:solidFill>
                            <a:schemeClr val="dk1"/>
                          </a:solidFill>
                        </a:rPr>
                        <a:t>Digestion</a:t>
                      </a:r>
                      <a:endParaRPr sz="1800" u="none" cap="none" strike="noStrike"/>
                    </a:p>
                  </a:txBody>
                  <a:tcPr marT="45725" marB="45725" marR="91450" marL="9145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FFE599"/>
                    </a:solidFill>
                  </a:tcPr>
                </a:tc>
                <a:tc>
                  <a:txBody>
                    <a:bodyPr/>
                    <a:lstStyle/>
                    <a:p>
                      <a:pPr indent="0" lvl="0" marL="0" marR="0" rtl="0" algn="l">
                        <a:lnSpc>
                          <a:spcPct val="100000"/>
                        </a:lnSpc>
                        <a:spcBef>
                          <a:spcPts val="0"/>
                        </a:spcBef>
                        <a:spcAft>
                          <a:spcPts val="0"/>
                        </a:spcAft>
                        <a:buClr>
                          <a:srgbClr val="000000"/>
                        </a:buClr>
                        <a:buSzPts val="1800"/>
                        <a:buFont typeface="Arial"/>
                        <a:buNone/>
                      </a:pPr>
                      <a:r>
                        <a:rPr lang="en-GB" sz="1800" u="none" cap="none" strike="noStrike">
                          <a:solidFill>
                            <a:schemeClr val="dk1"/>
                          </a:solidFill>
                        </a:rPr>
                        <a:t>Strand: Biology - Animals including humans</a:t>
                      </a:r>
                      <a:endParaRPr sz="1800" u="none" cap="none" strike="noStrike"/>
                    </a:p>
                  </a:txBody>
                  <a:tcPr marT="45725" marB="45725" marR="91450" marL="9145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FFE599"/>
                    </a:solidFill>
                  </a:tcPr>
                </a:tc>
              </a:tr>
            </a:tbl>
          </a:graphicData>
        </a:graphic>
      </p:graphicFrame>
      <p:graphicFrame>
        <p:nvGraphicFramePr>
          <p:cNvPr id="86" name="Google Shape;86;p1"/>
          <p:cNvGraphicFramePr/>
          <p:nvPr/>
        </p:nvGraphicFramePr>
        <p:xfrm>
          <a:off x="168950" y="1404451"/>
          <a:ext cx="3000000" cy="3000000"/>
        </p:xfrm>
        <a:graphic>
          <a:graphicData uri="http://schemas.openxmlformats.org/drawingml/2006/table">
            <a:tbl>
              <a:tblPr bandRow="1" firstRow="1">
                <a:noFill/>
                <a:tableStyleId>{BD597359-9B30-4922-BB26-78F200F30CC4}</a:tableStyleId>
              </a:tblPr>
              <a:tblGrid>
                <a:gridCol w="4041450"/>
              </a:tblGrid>
              <a:tr h="358225">
                <a:tc>
                  <a:txBody>
                    <a:bodyPr/>
                    <a:lstStyle/>
                    <a:p>
                      <a:pPr indent="0" lvl="0" marL="0" marR="0" rtl="0" algn="l">
                        <a:lnSpc>
                          <a:spcPct val="100000"/>
                        </a:lnSpc>
                        <a:spcBef>
                          <a:spcPts val="0"/>
                        </a:spcBef>
                        <a:spcAft>
                          <a:spcPts val="0"/>
                        </a:spcAft>
                        <a:buClr>
                          <a:srgbClr val="000000"/>
                        </a:buClr>
                        <a:buSzPts val="1800"/>
                        <a:buFont typeface="Arial"/>
                        <a:buNone/>
                      </a:pPr>
                      <a:r>
                        <a:rPr lang="en-GB" sz="1800" u="none" cap="none" strike="noStrike">
                          <a:solidFill>
                            <a:srgbClr val="000000"/>
                          </a:solidFill>
                        </a:rPr>
                        <a:t>What should I already know?</a:t>
                      </a:r>
                      <a:endParaRPr sz="1400" u="none" cap="none" strike="noStrike">
                        <a:solidFill>
                          <a:srgbClr val="000000"/>
                        </a:solidFill>
                      </a:endParaRPr>
                    </a:p>
                  </a:txBody>
                  <a:tcPr marT="45725" marB="45725" marR="91450" marL="91450">
                    <a:solidFill>
                      <a:srgbClr val="FFE599"/>
                    </a:solidFill>
                  </a:tcPr>
                </a:tc>
              </a:tr>
              <a:tr h="2694375">
                <a:tc>
                  <a:txBody>
                    <a:bodyPr/>
                    <a:lstStyle/>
                    <a:p>
                      <a:pPr indent="-304800" lvl="0" marL="457200" marR="0" rtl="0" algn="l">
                        <a:lnSpc>
                          <a:spcPct val="100000"/>
                        </a:lnSpc>
                        <a:spcBef>
                          <a:spcPts val="0"/>
                        </a:spcBef>
                        <a:spcAft>
                          <a:spcPts val="0"/>
                        </a:spcAft>
                        <a:buClr>
                          <a:srgbClr val="000000"/>
                        </a:buClr>
                        <a:buSzPts val="1200"/>
                        <a:buFont typeface="Arial"/>
                        <a:buChar char="●"/>
                      </a:pPr>
                      <a:r>
                        <a:rPr lang="en-GB" sz="1200" u="none" cap="none" strike="noStrike"/>
                        <a:t>The names of external parts of the body.</a:t>
                      </a:r>
                      <a:endParaRPr sz="1200" u="none" cap="none" strike="noStrike"/>
                    </a:p>
                    <a:p>
                      <a:pPr indent="-304800" lvl="0" marL="457200" marR="0" rtl="0" algn="l">
                        <a:lnSpc>
                          <a:spcPct val="100000"/>
                        </a:lnSpc>
                        <a:spcBef>
                          <a:spcPts val="0"/>
                        </a:spcBef>
                        <a:spcAft>
                          <a:spcPts val="0"/>
                        </a:spcAft>
                        <a:buClr>
                          <a:srgbClr val="000000"/>
                        </a:buClr>
                        <a:buSzPts val="1200"/>
                        <a:buFont typeface="Arial"/>
                        <a:buChar char="●"/>
                      </a:pPr>
                      <a:r>
                        <a:rPr lang="en-GB" sz="1200" u="none" cap="none" strike="noStrike"/>
                        <a:t>About the importance of food for human survival. </a:t>
                      </a:r>
                      <a:endParaRPr sz="1200" u="none" cap="none" strike="noStrike"/>
                    </a:p>
                    <a:p>
                      <a:pPr indent="-304800" lvl="0" marL="457200" marR="0" rtl="0" algn="l">
                        <a:lnSpc>
                          <a:spcPct val="100000"/>
                        </a:lnSpc>
                        <a:spcBef>
                          <a:spcPts val="0"/>
                        </a:spcBef>
                        <a:spcAft>
                          <a:spcPts val="0"/>
                        </a:spcAft>
                        <a:buClr>
                          <a:srgbClr val="000000"/>
                        </a:buClr>
                        <a:buSzPts val="1200"/>
                        <a:buFont typeface="Arial"/>
                        <a:buChar char="●"/>
                      </a:pPr>
                      <a:r>
                        <a:rPr lang="en-GB" sz="1200" u="none" cap="none" strike="noStrike"/>
                        <a:t>That children grow into adults and the changes that happen as a result. </a:t>
                      </a:r>
                      <a:endParaRPr sz="1200" u="none" cap="none" strike="noStrike"/>
                    </a:p>
                    <a:p>
                      <a:pPr indent="-304800" lvl="0" marL="457200" marR="0" rtl="0" algn="l">
                        <a:lnSpc>
                          <a:spcPct val="100000"/>
                        </a:lnSpc>
                        <a:spcBef>
                          <a:spcPts val="0"/>
                        </a:spcBef>
                        <a:spcAft>
                          <a:spcPts val="0"/>
                        </a:spcAft>
                        <a:buClr>
                          <a:srgbClr val="000000"/>
                        </a:buClr>
                        <a:buSzPts val="1200"/>
                        <a:buFont typeface="Arial"/>
                        <a:buChar char="●"/>
                      </a:pPr>
                      <a:r>
                        <a:rPr lang="en-GB" sz="1200" u="none" cap="none" strike="noStrike"/>
                        <a:t>How important it is to eat the right amounts of different foods. </a:t>
                      </a:r>
                      <a:endParaRPr sz="1200" u="none" cap="none" strike="noStrike"/>
                    </a:p>
                    <a:p>
                      <a:pPr indent="-304800" lvl="0" marL="457200" marR="0" rtl="0" algn="l">
                        <a:lnSpc>
                          <a:spcPct val="100000"/>
                        </a:lnSpc>
                        <a:spcBef>
                          <a:spcPts val="0"/>
                        </a:spcBef>
                        <a:spcAft>
                          <a:spcPts val="0"/>
                        </a:spcAft>
                        <a:buClr>
                          <a:srgbClr val="000000"/>
                        </a:buClr>
                        <a:buSzPts val="1200"/>
                        <a:buFont typeface="Arial"/>
                        <a:buChar char="●"/>
                      </a:pPr>
                      <a:r>
                        <a:rPr lang="en-GB" sz="1200" u="none" cap="none" strike="noStrike"/>
                        <a:t>That animals, including humans, need the right types and amount of nutrition. </a:t>
                      </a:r>
                      <a:endParaRPr sz="1200" u="none" cap="none" strike="noStrike"/>
                    </a:p>
                    <a:p>
                      <a:pPr indent="-304800" lvl="0" marL="457200" marR="0" rtl="0" algn="l">
                        <a:lnSpc>
                          <a:spcPct val="100000"/>
                        </a:lnSpc>
                        <a:spcBef>
                          <a:spcPts val="0"/>
                        </a:spcBef>
                        <a:spcAft>
                          <a:spcPts val="0"/>
                        </a:spcAft>
                        <a:buClr>
                          <a:srgbClr val="000000"/>
                        </a:buClr>
                        <a:buSzPts val="1200"/>
                        <a:buFont typeface="Arial"/>
                        <a:buChar char="●"/>
                      </a:pPr>
                      <a:r>
                        <a:rPr lang="en-GB" sz="1200" u="none" cap="none" strike="noStrike"/>
                        <a:t>We cannot make our own food: we get nutrition from what we eat. </a:t>
                      </a:r>
                      <a:endParaRPr sz="1200" u="none" cap="none" strike="noStrike"/>
                    </a:p>
                    <a:p>
                      <a:pPr indent="-304800" lvl="0" marL="457200" marR="0" rtl="0" algn="l">
                        <a:lnSpc>
                          <a:spcPct val="100000"/>
                        </a:lnSpc>
                        <a:spcBef>
                          <a:spcPts val="0"/>
                        </a:spcBef>
                        <a:spcAft>
                          <a:spcPts val="0"/>
                        </a:spcAft>
                        <a:buClr>
                          <a:srgbClr val="000000"/>
                        </a:buClr>
                        <a:buSzPts val="1200"/>
                        <a:buFont typeface="Arial"/>
                        <a:buChar char="●"/>
                      </a:pPr>
                      <a:r>
                        <a:rPr lang="en-GB" sz="1200" u="none" cap="none" strike="noStrike"/>
                        <a:t>How nutrients and food are transported within animals and humans. </a:t>
                      </a:r>
                      <a:endParaRPr sz="1200" u="none" cap="none" strike="noStrike"/>
                    </a:p>
                    <a:p>
                      <a:pPr indent="-304800" lvl="0" marL="457200" marR="0" rtl="0" algn="l">
                        <a:lnSpc>
                          <a:spcPct val="100000"/>
                        </a:lnSpc>
                        <a:spcBef>
                          <a:spcPts val="0"/>
                        </a:spcBef>
                        <a:spcAft>
                          <a:spcPts val="0"/>
                        </a:spcAft>
                        <a:buClr>
                          <a:srgbClr val="000000"/>
                        </a:buClr>
                        <a:buSzPts val="1200"/>
                        <a:buFont typeface="Arial"/>
                        <a:buChar char="●"/>
                      </a:pPr>
                      <a:r>
                        <a:rPr lang="en-GB" sz="1200" u="none" cap="none" strike="noStrike"/>
                        <a:t>How to find out and describe the basic needs of animals and humans for survival.</a:t>
                      </a:r>
                      <a:endParaRPr sz="1200"/>
                    </a:p>
                  </a:txBody>
                  <a:tcPr marT="91425" marB="91425" marR="114300" marL="114300">
                    <a:solidFill>
                      <a:srgbClr val="C9DAF8"/>
                    </a:solidFill>
                  </a:tcPr>
                </a:tc>
              </a:tr>
            </a:tbl>
          </a:graphicData>
        </a:graphic>
      </p:graphicFrame>
      <p:graphicFrame>
        <p:nvGraphicFramePr>
          <p:cNvPr id="87" name="Google Shape;87;p1"/>
          <p:cNvGraphicFramePr/>
          <p:nvPr/>
        </p:nvGraphicFramePr>
        <p:xfrm>
          <a:off x="4326200" y="2237484"/>
          <a:ext cx="3000000" cy="3000000"/>
        </p:xfrm>
        <a:graphic>
          <a:graphicData uri="http://schemas.openxmlformats.org/drawingml/2006/table">
            <a:tbl>
              <a:tblPr bandRow="1" firstRow="1">
                <a:noFill/>
                <a:tableStyleId>{BD597359-9B30-4922-BB26-78F200F30CC4}</a:tableStyleId>
              </a:tblPr>
              <a:tblGrid>
                <a:gridCol w="7538000"/>
              </a:tblGrid>
              <a:tr h="281800">
                <a:tc>
                  <a:txBody>
                    <a:bodyPr/>
                    <a:lstStyle/>
                    <a:p>
                      <a:pPr indent="0" lvl="0" marL="0" marR="0" rtl="0" algn="l">
                        <a:lnSpc>
                          <a:spcPct val="100000"/>
                        </a:lnSpc>
                        <a:spcBef>
                          <a:spcPts val="0"/>
                        </a:spcBef>
                        <a:spcAft>
                          <a:spcPts val="0"/>
                        </a:spcAft>
                        <a:buClr>
                          <a:srgbClr val="000000"/>
                        </a:buClr>
                        <a:buSzPts val="1800"/>
                        <a:buFont typeface="Arial"/>
                        <a:buNone/>
                      </a:pPr>
                      <a:r>
                        <a:rPr lang="en-GB" sz="1800" u="none" cap="none" strike="noStrike">
                          <a:solidFill>
                            <a:srgbClr val="000000"/>
                          </a:solidFill>
                        </a:rPr>
                        <a:t>Scientific Skills and Enquiry:</a:t>
                      </a:r>
                      <a:endParaRPr sz="1400" u="none" cap="none" strike="noStrike">
                        <a:solidFill>
                          <a:srgbClr val="000000"/>
                        </a:solidFill>
                      </a:endParaRPr>
                    </a:p>
                  </a:txBody>
                  <a:tcPr marT="45725" marB="45725" marR="91450" marL="91450">
                    <a:solidFill>
                      <a:srgbClr val="FFE599"/>
                    </a:solidFill>
                  </a:tcPr>
                </a:tc>
              </a:tr>
              <a:tr h="373775">
                <a:tc>
                  <a:txBody>
                    <a:bodyPr/>
                    <a:lstStyle/>
                    <a:p>
                      <a:pPr indent="0" lvl="0" marL="0" marR="0" rtl="0" algn="l">
                        <a:lnSpc>
                          <a:spcPct val="100000"/>
                        </a:lnSpc>
                        <a:spcBef>
                          <a:spcPts val="0"/>
                        </a:spcBef>
                        <a:spcAft>
                          <a:spcPts val="0"/>
                        </a:spcAft>
                        <a:buClr>
                          <a:srgbClr val="000000"/>
                        </a:buClr>
                        <a:buSzPts val="1800"/>
                        <a:buFont typeface="Arial"/>
                        <a:buNone/>
                      </a:pPr>
                      <a:r>
                        <a:rPr lang="en-GB" sz="1200"/>
                        <a:t>What is digestion?</a:t>
                      </a:r>
                      <a:endParaRPr sz="1200"/>
                    </a:p>
                  </a:txBody>
                  <a:tcPr marT="45725" marB="45725" marR="91450" marL="91450">
                    <a:solidFill>
                      <a:srgbClr val="C9DAF8"/>
                    </a:solidFill>
                  </a:tcPr>
                </a:tc>
              </a:tr>
            </a:tbl>
          </a:graphicData>
        </a:graphic>
      </p:graphicFrame>
      <p:graphicFrame>
        <p:nvGraphicFramePr>
          <p:cNvPr id="88" name="Google Shape;88;p1"/>
          <p:cNvGraphicFramePr/>
          <p:nvPr/>
        </p:nvGraphicFramePr>
        <p:xfrm>
          <a:off x="4326200" y="1404438"/>
          <a:ext cx="3000000" cy="3000000"/>
        </p:xfrm>
        <a:graphic>
          <a:graphicData uri="http://schemas.openxmlformats.org/drawingml/2006/table">
            <a:tbl>
              <a:tblPr bandRow="1" firstRow="1">
                <a:noFill/>
                <a:tableStyleId>{BD597359-9B30-4922-BB26-78F200F30CC4}</a:tableStyleId>
              </a:tblPr>
              <a:tblGrid>
                <a:gridCol w="7538000"/>
              </a:tblGrid>
              <a:tr h="319500">
                <a:tc>
                  <a:txBody>
                    <a:bodyPr/>
                    <a:lstStyle/>
                    <a:p>
                      <a:pPr indent="0" lvl="0" marL="0" marR="0" rtl="0" algn="l">
                        <a:lnSpc>
                          <a:spcPct val="100000"/>
                        </a:lnSpc>
                        <a:spcBef>
                          <a:spcPts val="0"/>
                        </a:spcBef>
                        <a:spcAft>
                          <a:spcPts val="0"/>
                        </a:spcAft>
                        <a:buClr>
                          <a:srgbClr val="000000"/>
                        </a:buClr>
                        <a:buSzPts val="1800"/>
                        <a:buFont typeface="Arial"/>
                        <a:buNone/>
                      </a:pPr>
                      <a:r>
                        <a:rPr lang="en-GB" sz="1800" u="none" cap="none" strike="noStrike">
                          <a:solidFill>
                            <a:srgbClr val="000000"/>
                          </a:solidFill>
                        </a:rPr>
                        <a:t>Our Learning Objectives:</a:t>
                      </a:r>
                      <a:endParaRPr sz="1400" u="none" cap="none" strike="noStrike">
                        <a:solidFill>
                          <a:srgbClr val="000000"/>
                        </a:solidFill>
                      </a:endParaRPr>
                    </a:p>
                  </a:txBody>
                  <a:tcPr marT="45725" marB="45725" marR="91450" marL="91450">
                    <a:solidFill>
                      <a:srgbClr val="FFE599"/>
                    </a:solidFill>
                  </a:tcPr>
                </a:tc>
              </a:tr>
              <a:tr h="379700">
                <a:tc>
                  <a:txBody>
                    <a:bodyPr/>
                    <a:lstStyle/>
                    <a:p>
                      <a:pPr indent="-304800" lvl="0" marL="457200" marR="0" rtl="0" algn="l">
                        <a:lnSpc>
                          <a:spcPct val="100000"/>
                        </a:lnSpc>
                        <a:spcBef>
                          <a:spcPts val="0"/>
                        </a:spcBef>
                        <a:spcAft>
                          <a:spcPts val="0"/>
                        </a:spcAft>
                        <a:buSzPts val="1200"/>
                        <a:buChar char="●"/>
                      </a:pPr>
                      <a:r>
                        <a:rPr lang="en-GB" sz="1200" u="none" cap="none" strike="noStrike"/>
                        <a:t>Describe the simple functions of the basic parts of the digestive system in humans. </a:t>
                      </a:r>
                      <a:endParaRPr sz="1200" u="none" cap="none" strike="noStrike"/>
                    </a:p>
                  </a:txBody>
                  <a:tcPr marT="91425" marB="91425" marR="114300" marL="114300">
                    <a:solidFill>
                      <a:srgbClr val="C9DAF8"/>
                    </a:solidFill>
                  </a:tcPr>
                </a:tc>
              </a:tr>
            </a:tbl>
          </a:graphicData>
        </a:graphic>
      </p:graphicFrame>
      <p:graphicFrame>
        <p:nvGraphicFramePr>
          <p:cNvPr id="89" name="Google Shape;89;p1"/>
          <p:cNvGraphicFramePr/>
          <p:nvPr/>
        </p:nvGraphicFramePr>
        <p:xfrm>
          <a:off x="168938" y="4583284"/>
          <a:ext cx="3000000" cy="3000000"/>
        </p:xfrm>
        <a:graphic>
          <a:graphicData uri="http://schemas.openxmlformats.org/drawingml/2006/table">
            <a:tbl>
              <a:tblPr bandRow="1" firstRow="1">
                <a:noFill/>
                <a:tableStyleId>{BD597359-9B30-4922-BB26-78F200F30CC4}</a:tableStyleId>
              </a:tblPr>
              <a:tblGrid>
                <a:gridCol w="3992550"/>
              </a:tblGrid>
              <a:tr h="431050">
                <a:tc>
                  <a:txBody>
                    <a:bodyPr/>
                    <a:lstStyle/>
                    <a:p>
                      <a:pPr indent="0" lvl="0" marL="0" marR="0" rtl="0" algn="l">
                        <a:lnSpc>
                          <a:spcPct val="100000"/>
                        </a:lnSpc>
                        <a:spcBef>
                          <a:spcPts val="0"/>
                        </a:spcBef>
                        <a:spcAft>
                          <a:spcPts val="0"/>
                        </a:spcAft>
                        <a:buClr>
                          <a:srgbClr val="000000"/>
                        </a:buClr>
                        <a:buSzPts val="1800"/>
                        <a:buFont typeface="Arial"/>
                        <a:buNone/>
                      </a:pPr>
                      <a:r>
                        <a:rPr lang="en-GB" sz="1800" u="none" cap="none" strike="noStrike">
                          <a:solidFill>
                            <a:srgbClr val="000000"/>
                          </a:solidFill>
                        </a:rPr>
                        <a:t>Spotlight on a Scientist:</a:t>
                      </a:r>
                      <a:endParaRPr sz="1400" u="none" cap="none" strike="noStrike">
                        <a:solidFill>
                          <a:srgbClr val="000000"/>
                        </a:solidFill>
                      </a:endParaRPr>
                    </a:p>
                  </a:txBody>
                  <a:tcPr marT="45725" marB="45725" marR="91450" marL="91450">
                    <a:solidFill>
                      <a:srgbClr val="FFE599"/>
                    </a:solidFill>
                  </a:tcPr>
                </a:tc>
              </a:tr>
              <a:tr h="1704050">
                <a:tc>
                  <a:txBody>
                    <a:bodyPr/>
                    <a:lstStyle/>
                    <a:p>
                      <a:pPr indent="0" lvl="0" marL="0" marR="0" rtl="0" algn="l">
                        <a:lnSpc>
                          <a:spcPct val="100000"/>
                        </a:lnSpc>
                        <a:spcBef>
                          <a:spcPts val="0"/>
                        </a:spcBef>
                        <a:spcAft>
                          <a:spcPts val="0"/>
                        </a:spcAft>
                        <a:buClr>
                          <a:srgbClr val="000000"/>
                        </a:buClr>
                        <a:buSzPts val="1800"/>
                        <a:buFont typeface="Arial"/>
                        <a:buNone/>
                      </a:pPr>
                      <a:r>
                        <a:t/>
                      </a:r>
                      <a:endParaRPr sz="1200">
                        <a:solidFill>
                          <a:srgbClr val="222222"/>
                        </a:solidFill>
                      </a:endParaRPr>
                    </a:p>
                    <a:p>
                      <a:pPr indent="0" lvl="0" marL="0" marR="0" rtl="0" algn="l">
                        <a:lnSpc>
                          <a:spcPct val="100000"/>
                        </a:lnSpc>
                        <a:spcBef>
                          <a:spcPts val="0"/>
                        </a:spcBef>
                        <a:spcAft>
                          <a:spcPts val="0"/>
                        </a:spcAft>
                        <a:buClr>
                          <a:srgbClr val="000000"/>
                        </a:buClr>
                        <a:buSzPts val="1800"/>
                        <a:buFont typeface="Arial"/>
                        <a:buNone/>
                      </a:pPr>
                      <a:r>
                        <a:rPr lang="en-GB" sz="1200">
                          <a:solidFill>
                            <a:srgbClr val="222222"/>
                          </a:solidFill>
                        </a:rPr>
                        <a:t>William Beaumont. William Beaumont, </a:t>
                      </a:r>
                      <a:endParaRPr sz="1200">
                        <a:solidFill>
                          <a:srgbClr val="222222"/>
                        </a:solidFill>
                      </a:endParaRPr>
                    </a:p>
                    <a:p>
                      <a:pPr indent="0" lvl="0" marL="0" marR="0" rtl="0" algn="l">
                        <a:lnSpc>
                          <a:spcPct val="100000"/>
                        </a:lnSpc>
                        <a:spcBef>
                          <a:spcPts val="0"/>
                        </a:spcBef>
                        <a:spcAft>
                          <a:spcPts val="0"/>
                        </a:spcAft>
                        <a:buClr>
                          <a:srgbClr val="000000"/>
                        </a:buClr>
                        <a:buSzPts val="1800"/>
                        <a:buFont typeface="Arial"/>
                        <a:buNone/>
                      </a:pPr>
                      <a:r>
                        <a:rPr lang="en-GB" sz="1200">
                          <a:solidFill>
                            <a:srgbClr val="222222"/>
                          </a:solidFill>
                        </a:rPr>
                        <a:t>(born Nov. 21, 1785, died April 25, </a:t>
                      </a:r>
                      <a:endParaRPr sz="1200">
                        <a:solidFill>
                          <a:srgbClr val="222222"/>
                        </a:solidFill>
                      </a:endParaRPr>
                    </a:p>
                    <a:p>
                      <a:pPr indent="0" lvl="0" marL="0" marR="0" rtl="0" algn="l">
                        <a:lnSpc>
                          <a:spcPct val="100000"/>
                        </a:lnSpc>
                        <a:spcBef>
                          <a:spcPts val="0"/>
                        </a:spcBef>
                        <a:spcAft>
                          <a:spcPts val="0"/>
                        </a:spcAft>
                        <a:buClr>
                          <a:srgbClr val="000000"/>
                        </a:buClr>
                        <a:buSzPts val="1800"/>
                        <a:buFont typeface="Arial"/>
                        <a:buNone/>
                      </a:pPr>
                      <a:r>
                        <a:rPr lang="en-GB" sz="1200">
                          <a:solidFill>
                            <a:srgbClr val="222222"/>
                          </a:solidFill>
                        </a:rPr>
                        <a:t>1853, St. Louis, Mo.), U.S. army surgeon,</a:t>
                      </a:r>
                      <a:endParaRPr sz="1200">
                        <a:solidFill>
                          <a:srgbClr val="222222"/>
                        </a:solidFill>
                      </a:endParaRPr>
                    </a:p>
                    <a:p>
                      <a:pPr indent="0" lvl="0" marL="0" marR="0" rtl="0" algn="l">
                        <a:lnSpc>
                          <a:spcPct val="100000"/>
                        </a:lnSpc>
                        <a:spcBef>
                          <a:spcPts val="0"/>
                        </a:spcBef>
                        <a:spcAft>
                          <a:spcPts val="0"/>
                        </a:spcAft>
                        <a:buClr>
                          <a:srgbClr val="000000"/>
                        </a:buClr>
                        <a:buSzPts val="1800"/>
                        <a:buFont typeface="Arial"/>
                        <a:buNone/>
                      </a:pPr>
                      <a:r>
                        <a:rPr lang="en-GB" sz="1200">
                          <a:solidFill>
                            <a:srgbClr val="222222"/>
                          </a:solidFill>
                        </a:rPr>
                        <a:t> the first person to observe and study </a:t>
                      </a:r>
                      <a:endParaRPr sz="1200">
                        <a:solidFill>
                          <a:srgbClr val="222222"/>
                        </a:solidFill>
                      </a:endParaRPr>
                    </a:p>
                    <a:p>
                      <a:pPr indent="0" lvl="0" marL="0" marR="0" rtl="0" algn="l">
                        <a:lnSpc>
                          <a:spcPct val="100000"/>
                        </a:lnSpc>
                        <a:spcBef>
                          <a:spcPts val="0"/>
                        </a:spcBef>
                        <a:spcAft>
                          <a:spcPts val="0"/>
                        </a:spcAft>
                        <a:buClr>
                          <a:srgbClr val="000000"/>
                        </a:buClr>
                        <a:buSzPts val="1800"/>
                        <a:buFont typeface="Arial"/>
                        <a:buNone/>
                      </a:pPr>
                      <a:r>
                        <a:rPr lang="en-GB" sz="1200">
                          <a:solidFill>
                            <a:srgbClr val="222222"/>
                          </a:solidFill>
                        </a:rPr>
                        <a:t>human </a:t>
                      </a:r>
                      <a:r>
                        <a:rPr b="1" lang="en-GB" sz="1200">
                          <a:solidFill>
                            <a:srgbClr val="222222"/>
                          </a:solidFill>
                        </a:rPr>
                        <a:t>digestion</a:t>
                      </a:r>
                      <a:r>
                        <a:rPr lang="en-GB" sz="1200">
                          <a:solidFill>
                            <a:srgbClr val="222222"/>
                          </a:solidFill>
                        </a:rPr>
                        <a:t> as it occurs </a:t>
                      </a:r>
                      <a:endParaRPr sz="1200">
                        <a:solidFill>
                          <a:srgbClr val="222222"/>
                        </a:solidFill>
                      </a:endParaRPr>
                    </a:p>
                    <a:p>
                      <a:pPr indent="0" lvl="0" marL="0" marR="0" rtl="0" algn="l">
                        <a:lnSpc>
                          <a:spcPct val="100000"/>
                        </a:lnSpc>
                        <a:spcBef>
                          <a:spcPts val="0"/>
                        </a:spcBef>
                        <a:spcAft>
                          <a:spcPts val="0"/>
                        </a:spcAft>
                        <a:buClr>
                          <a:srgbClr val="000000"/>
                        </a:buClr>
                        <a:buSzPts val="1800"/>
                        <a:buFont typeface="Arial"/>
                        <a:buNone/>
                      </a:pPr>
                      <a:r>
                        <a:rPr lang="en-GB" sz="1200">
                          <a:solidFill>
                            <a:srgbClr val="222222"/>
                          </a:solidFill>
                        </a:rPr>
                        <a:t>in the stomach.</a:t>
                      </a:r>
                      <a:endParaRPr sz="1200" u="none" cap="none" strike="noStrike">
                        <a:solidFill>
                          <a:srgbClr val="222222"/>
                        </a:solidFill>
                      </a:endParaRPr>
                    </a:p>
                    <a:p>
                      <a:pPr indent="0" lvl="0" marL="0" marR="0" rtl="0" algn="l">
                        <a:lnSpc>
                          <a:spcPct val="100000"/>
                        </a:lnSpc>
                        <a:spcBef>
                          <a:spcPts val="0"/>
                        </a:spcBef>
                        <a:spcAft>
                          <a:spcPts val="0"/>
                        </a:spcAft>
                        <a:buClr>
                          <a:srgbClr val="000000"/>
                        </a:buClr>
                        <a:buSzPts val="1800"/>
                        <a:buFont typeface="Arial"/>
                        <a:buNone/>
                      </a:pPr>
                      <a:r>
                        <a:t/>
                      </a:r>
                      <a:endParaRPr sz="1800" u="none" cap="none" strike="noStrike"/>
                    </a:p>
                  </a:txBody>
                  <a:tcPr marT="45725" marB="45725" marR="91450" marL="91450">
                    <a:solidFill>
                      <a:srgbClr val="C9DAF8"/>
                    </a:solidFill>
                  </a:tcPr>
                </a:tc>
              </a:tr>
            </a:tbl>
          </a:graphicData>
        </a:graphic>
      </p:graphicFrame>
      <p:pic>
        <p:nvPicPr>
          <p:cNvPr id="90" name="Google Shape;90;p1"/>
          <p:cNvPicPr preferRelativeResize="0"/>
          <p:nvPr/>
        </p:nvPicPr>
        <p:blipFill>
          <a:blip r:embed="rId3">
            <a:alphaModFix/>
          </a:blip>
          <a:stretch>
            <a:fillRect/>
          </a:stretch>
        </p:blipFill>
        <p:spPr>
          <a:xfrm>
            <a:off x="2796450" y="5103046"/>
            <a:ext cx="1239975" cy="1580950"/>
          </a:xfrm>
          <a:prstGeom prst="rect">
            <a:avLst/>
          </a:prstGeom>
          <a:noFill/>
          <a:ln>
            <a:noFill/>
          </a:ln>
        </p:spPr>
      </p:pic>
      <p:graphicFrame>
        <p:nvGraphicFramePr>
          <p:cNvPr id="91" name="Google Shape;91;p1"/>
          <p:cNvGraphicFramePr/>
          <p:nvPr/>
        </p:nvGraphicFramePr>
        <p:xfrm>
          <a:off x="4326200" y="3064584"/>
          <a:ext cx="3000000" cy="3000000"/>
        </p:xfrm>
        <a:graphic>
          <a:graphicData uri="http://schemas.openxmlformats.org/drawingml/2006/table">
            <a:tbl>
              <a:tblPr bandRow="1" firstRow="1">
                <a:noFill/>
                <a:tableStyleId>{BD597359-9B30-4922-BB26-78F200F30CC4}</a:tableStyleId>
              </a:tblPr>
              <a:tblGrid>
                <a:gridCol w="7538000"/>
              </a:tblGrid>
              <a:tr h="424875">
                <a:tc>
                  <a:txBody>
                    <a:bodyPr/>
                    <a:lstStyle/>
                    <a:p>
                      <a:pPr indent="0" lvl="0" marL="0" marR="0" rtl="0" algn="l">
                        <a:lnSpc>
                          <a:spcPct val="100000"/>
                        </a:lnSpc>
                        <a:spcBef>
                          <a:spcPts val="0"/>
                        </a:spcBef>
                        <a:spcAft>
                          <a:spcPts val="0"/>
                        </a:spcAft>
                        <a:buClr>
                          <a:srgbClr val="000000"/>
                        </a:buClr>
                        <a:buSzPts val="1800"/>
                        <a:buFont typeface="Arial"/>
                        <a:buNone/>
                      </a:pPr>
                      <a:r>
                        <a:rPr lang="en-GB" sz="1800" u="none" cap="none" strike="noStrike">
                          <a:solidFill>
                            <a:srgbClr val="000000"/>
                          </a:solidFill>
                        </a:rPr>
                        <a:t>Scientific </a:t>
                      </a:r>
                      <a:r>
                        <a:rPr lang="en-GB" sz="1800">
                          <a:solidFill>
                            <a:srgbClr val="000000"/>
                          </a:solidFill>
                        </a:rPr>
                        <a:t>Core Knowledge:</a:t>
                      </a:r>
                      <a:endParaRPr sz="1400" u="none" cap="none" strike="noStrike">
                        <a:solidFill>
                          <a:srgbClr val="000000"/>
                        </a:solidFill>
                      </a:endParaRPr>
                    </a:p>
                  </a:txBody>
                  <a:tcPr marT="45725" marB="45725" marR="91450" marL="91450">
                    <a:solidFill>
                      <a:srgbClr val="FFE599"/>
                    </a:solidFill>
                  </a:tcPr>
                </a:tc>
              </a:tr>
              <a:tr h="3194550">
                <a:tc>
                  <a:txBody>
                    <a:bodyPr/>
                    <a:lstStyle/>
                    <a:p>
                      <a:pPr indent="0" lvl="0" marL="0" rtl="0" algn="l">
                        <a:spcBef>
                          <a:spcPts val="1100"/>
                        </a:spcBef>
                        <a:spcAft>
                          <a:spcPts val="0"/>
                        </a:spcAft>
                        <a:buClr>
                          <a:schemeClr val="dk1"/>
                        </a:buClr>
                        <a:buSzPts val="1100"/>
                        <a:buFont typeface="Arial"/>
                        <a:buNone/>
                      </a:pPr>
                      <a:r>
                        <a:rPr lang="en-GB" sz="1200"/>
                        <a:t>Food is our fuel, and its nutrients give our bodies' cells the energy and substances they need to work. But before food can do that, it must be digested into small pieces the body can absorb and use.The first step in the digestive process happens before we even taste food. Just by smelling that homemade apple pie or thinking about how delicious that ripe tomato is going to be, you start salivating — and the digestive process begins in preparation for that first bite.</a:t>
                      </a:r>
                      <a:endParaRPr sz="1200"/>
                    </a:p>
                    <a:p>
                      <a:pPr indent="0" lvl="0" marL="0" rtl="0" algn="l">
                        <a:spcBef>
                          <a:spcPts val="0"/>
                        </a:spcBef>
                        <a:spcAft>
                          <a:spcPts val="0"/>
                        </a:spcAft>
                        <a:buClr>
                          <a:schemeClr val="dk1"/>
                        </a:buClr>
                        <a:buSzPts val="1100"/>
                        <a:buFont typeface="Arial"/>
                        <a:buNone/>
                      </a:pPr>
                      <a:r>
                        <a:rPr lang="en-GB" sz="1200"/>
                        <a:t>Almost all animals have a tube-type digestive system in which food:</a:t>
                      </a:r>
                      <a:endParaRPr sz="1200"/>
                    </a:p>
                    <a:p>
                      <a:pPr indent="-304800" lvl="0" marL="457200" rtl="0" algn="l">
                        <a:spcBef>
                          <a:spcPts val="0"/>
                        </a:spcBef>
                        <a:spcAft>
                          <a:spcPts val="0"/>
                        </a:spcAft>
                        <a:buClr>
                          <a:schemeClr val="dk1"/>
                        </a:buClr>
                        <a:buSzPts val="1200"/>
                        <a:buChar char="●"/>
                      </a:pPr>
                      <a:r>
                        <a:rPr lang="en-GB" sz="1200"/>
                        <a:t>enters the mouth</a:t>
                      </a:r>
                      <a:endParaRPr sz="1200"/>
                    </a:p>
                    <a:p>
                      <a:pPr indent="-304800" lvl="0" marL="457200" rtl="0" algn="l">
                        <a:spcBef>
                          <a:spcPts val="0"/>
                        </a:spcBef>
                        <a:spcAft>
                          <a:spcPts val="0"/>
                        </a:spcAft>
                        <a:buClr>
                          <a:schemeClr val="dk1"/>
                        </a:buClr>
                        <a:buSzPts val="1200"/>
                        <a:buFont typeface="Calibri"/>
                        <a:buChar char="●"/>
                      </a:pPr>
                      <a:r>
                        <a:rPr lang="en-GB" sz="1200"/>
                        <a:t>passes through a long tube</a:t>
                      </a:r>
                      <a:endParaRPr sz="1200"/>
                    </a:p>
                    <a:p>
                      <a:pPr indent="-304800" lvl="0" marL="457200" rtl="0" algn="l">
                        <a:spcBef>
                          <a:spcPts val="0"/>
                        </a:spcBef>
                        <a:spcAft>
                          <a:spcPts val="0"/>
                        </a:spcAft>
                        <a:buClr>
                          <a:schemeClr val="dk1"/>
                        </a:buClr>
                        <a:buSzPts val="1200"/>
                        <a:buFont typeface="Calibri"/>
                        <a:buChar char="●"/>
                      </a:pPr>
                      <a:r>
                        <a:rPr lang="en-GB" sz="1200"/>
                        <a:t>exits the body as feces (poop) through the anus</a:t>
                      </a:r>
                      <a:endParaRPr sz="1200"/>
                    </a:p>
                    <a:p>
                      <a:pPr indent="-304800" lvl="0" marL="457200" rtl="0" algn="l">
                        <a:spcBef>
                          <a:spcPts val="0"/>
                        </a:spcBef>
                        <a:spcAft>
                          <a:spcPts val="0"/>
                        </a:spcAft>
                        <a:buClr>
                          <a:schemeClr val="dk1"/>
                        </a:buClr>
                        <a:buSzPts val="1200"/>
                        <a:buFont typeface="Calibri"/>
                        <a:buChar char="●"/>
                      </a:pPr>
                      <a:r>
                        <a:rPr lang="en-GB" sz="1200"/>
                        <a:t>Along the way, food is broken down into tiny molecules </a:t>
                      </a:r>
                      <a:endParaRPr sz="1200"/>
                    </a:p>
                    <a:p>
                      <a:pPr indent="0" lvl="0" marL="457200" rtl="0" algn="l">
                        <a:spcBef>
                          <a:spcPts val="0"/>
                        </a:spcBef>
                        <a:spcAft>
                          <a:spcPts val="0"/>
                        </a:spcAft>
                        <a:buNone/>
                      </a:pPr>
                      <a:r>
                        <a:rPr lang="en-GB" sz="1200"/>
                        <a:t> so that the body can absorb nutrients it needs:</a:t>
                      </a:r>
                      <a:endParaRPr sz="1200"/>
                    </a:p>
                    <a:p>
                      <a:pPr indent="-304800" lvl="0" marL="457200" rtl="0" algn="l">
                        <a:spcBef>
                          <a:spcPts val="0"/>
                        </a:spcBef>
                        <a:spcAft>
                          <a:spcPts val="0"/>
                        </a:spcAft>
                        <a:buClr>
                          <a:schemeClr val="dk1"/>
                        </a:buClr>
                        <a:buSzPts val="1200"/>
                        <a:buChar char="●"/>
                      </a:pPr>
                      <a:r>
                        <a:rPr lang="en-GB" sz="1200"/>
                        <a:t>Protein must be broken down into amino acids.</a:t>
                      </a:r>
                      <a:endParaRPr sz="1200"/>
                    </a:p>
                    <a:p>
                      <a:pPr indent="-304800" lvl="0" marL="457200" rtl="0" algn="l">
                        <a:spcBef>
                          <a:spcPts val="0"/>
                        </a:spcBef>
                        <a:spcAft>
                          <a:spcPts val="0"/>
                        </a:spcAft>
                        <a:buClr>
                          <a:schemeClr val="dk1"/>
                        </a:buClr>
                        <a:buSzPts val="1200"/>
                        <a:buFont typeface="Calibri"/>
                        <a:buChar char="●"/>
                      </a:pPr>
                      <a:r>
                        <a:rPr lang="en-GB" sz="1200"/>
                        <a:t>Starches break down into simple sugars.</a:t>
                      </a:r>
                      <a:endParaRPr sz="1200"/>
                    </a:p>
                    <a:p>
                      <a:pPr indent="-304800" lvl="0" marL="457200" rtl="0" algn="l">
                        <a:spcBef>
                          <a:spcPts val="0"/>
                        </a:spcBef>
                        <a:spcAft>
                          <a:spcPts val="0"/>
                        </a:spcAft>
                        <a:buClr>
                          <a:schemeClr val="dk1"/>
                        </a:buClr>
                        <a:buSzPts val="1200"/>
                        <a:buFont typeface="Calibri"/>
                        <a:buChar char="●"/>
                      </a:pPr>
                      <a:r>
                        <a:rPr lang="en-GB" sz="1200"/>
                        <a:t>Fats break down into into fatty acids and glycerol.</a:t>
                      </a:r>
                      <a:endParaRPr sz="1200"/>
                    </a:p>
                    <a:p>
                      <a:pPr indent="-304800" lvl="0" marL="457200" rtl="0" algn="l">
                        <a:spcBef>
                          <a:spcPts val="0"/>
                        </a:spcBef>
                        <a:spcAft>
                          <a:spcPts val="0"/>
                        </a:spcAft>
                        <a:buClr>
                          <a:schemeClr val="dk1"/>
                        </a:buClr>
                        <a:buSzPts val="1200"/>
                        <a:buFont typeface="Calibri"/>
                        <a:buChar char="●"/>
                      </a:pPr>
                      <a:r>
                        <a:rPr lang="en-GB" sz="1200"/>
                        <a:t>The waste parts of food that the body can't use are what leave </a:t>
                      </a:r>
                      <a:endParaRPr sz="1200"/>
                    </a:p>
                    <a:p>
                      <a:pPr indent="0" lvl="0" marL="457200" rtl="0" algn="l">
                        <a:spcBef>
                          <a:spcPts val="0"/>
                        </a:spcBef>
                        <a:spcAft>
                          <a:spcPts val="0"/>
                        </a:spcAft>
                        <a:buNone/>
                      </a:pPr>
                      <a:r>
                        <a:rPr lang="en-GB" sz="1200"/>
                        <a:t>the body as feces.</a:t>
                      </a:r>
                      <a:endParaRPr sz="1200"/>
                    </a:p>
                  </a:txBody>
                  <a:tcPr marT="45725" marB="45725" marR="91450" marL="91450">
                    <a:solidFill>
                      <a:srgbClr val="C9DAF8"/>
                    </a:solidFill>
                  </a:tcPr>
                </a:tc>
              </a:tr>
            </a:tbl>
          </a:graphicData>
        </a:graphic>
      </p:graphicFrame>
      <p:pic>
        <p:nvPicPr>
          <p:cNvPr id="92" name="Google Shape;92;p1"/>
          <p:cNvPicPr preferRelativeResize="0"/>
          <p:nvPr/>
        </p:nvPicPr>
        <p:blipFill>
          <a:blip r:embed="rId4">
            <a:alphaModFix/>
          </a:blip>
          <a:stretch>
            <a:fillRect/>
          </a:stretch>
        </p:blipFill>
        <p:spPr>
          <a:xfrm>
            <a:off x="9260773" y="4583275"/>
            <a:ext cx="1498250" cy="20183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graphicFrame>
        <p:nvGraphicFramePr>
          <p:cNvPr id="97" name="Google Shape;97;g71505e8fb6_0_5"/>
          <p:cNvGraphicFramePr/>
          <p:nvPr/>
        </p:nvGraphicFramePr>
        <p:xfrm>
          <a:off x="394875" y="248725"/>
          <a:ext cx="3000000" cy="3000000"/>
        </p:xfrm>
        <a:graphic>
          <a:graphicData uri="http://schemas.openxmlformats.org/drawingml/2006/table">
            <a:tbl>
              <a:tblPr>
                <a:noFill/>
                <a:tableStyleId>{AC84176F-C623-4744-A813-CE323EF19367}</a:tableStyleId>
              </a:tblPr>
              <a:tblGrid>
                <a:gridCol w="2853825"/>
                <a:gridCol w="2867475"/>
              </a:tblGrid>
              <a:tr h="289275">
                <a:tc gridSpan="2">
                  <a:txBody>
                    <a:bodyPr/>
                    <a:lstStyle/>
                    <a:p>
                      <a:pPr indent="0" lvl="0" marL="0" marR="0" rtl="0" algn="l">
                        <a:lnSpc>
                          <a:spcPct val="100000"/>
                        </a:lnSpc>
                        <a:spcBef>
                          <a:spcPts val="0"/>
                        </a:spcBef>
                        <a:spcAft>
                          <a:spcPts val="0"/>
                        </a:spcAft>
                        <a:buClr>
                          <a:srgbClr val="000000"/>
                        </a:buClr>
                        <a:buSzPts val="1800"/>
                        <a:buFont typeface="Arial"/>
                        <a:buNone/>
                      </a:pPr>
                      <a:r>
                        <a:rPr b="1" lang="en-GB" sz="1800" u="none" cap="none" strike="noStrike">
                          <a:solidFill>
                            <a:schemeClr val="dk1"/>
                          </a:solidFill>
                          <a:latin typeface="Calibri"/>
                          <a:ea typeface="Calibri"/>
                          <a:cs typeface="Calibri"/>
                          <a:sym typeface="Calibri"/>
                        </a:rPr>
                        <a:t>Scientific Vocabulary:</a:t>
                      </a:r>
                      <a:endParaRPr b="1" sz="1800" u="none" cap="none" strike="noStrike">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E599"/>
                    </a:solidFill>
                  </a:tcPr>
                </a:tc>
                <a:tc hMerge="1"/>
              </a:tr>
              <a:tr h="324400">
                <a:tc gridSpan="2">
                  <a:txBody>
                    <a:bodyPr/>
                    <a:lstStyle/>
                    <a:p>
                      <a:pPr indent="0" lvl="0" marL="0" rtl="0" algn="l">
                        <a:spcBef>
                          <a:spcPts val="0"/>
                        </a:spcBef>
                        <a:spcAft>
                          <a:spcPts val="0"/>
                        </a:spcAft>
                        <a:buNone/>
                      </a:pPr>
                      <a:r>
                        <a:rPr lang="en-GB" sz="1200">
                          <a:solidFill>
                            <a:schemeClr val="dk1"/>
                          </a:solidFill>
                          <a:latin typeface="Calibri"/>
                          <a:ea typeface="Calibri"/>
                          <a:cs typeface="Calibri"/>
                          <a:sym typeface="Calibri"/>
                        </a:rPr>
                        <a:t>anus: the end of the digestive system where unwanted food leaves the body</a:t>
                      </a:r>
                      <a:endParaRPr sz="12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DAF8"/>
                    </a:solidFill>
                  </a:tcPr>
                </a:tc>
                <a:tc hMerge="1"/>
              </a:tr>
              <a:tr h="324400">
                <a:tc gridSpan="2">
                  <a:txBody>
                    <a:bodyPr/>
                    <a:lstStyle/>
                    <a:p>
                      <a:pPr indent="0" lvl="0" marL="0" rtl="0" algn="l">
                        <a:spcBef>
                          <a:spcPts val="0"/>
                        </a:spcBef>
                        <a:spcAft>
                          <a:spcPts val="0"/>
                        </a:spcAft>
                        <a:buNone/>
                      </a:pPr>
                      <a:r>
                        <a:rPr lang="en-GB" sz="1200">
                          <a:solidFill>
                            <a:schemeClr val="dk1"/>
                          </a:solidFill>
                          <a:latin typeface="Calibri"/>
                          <a:ea typeface="Calibri"/>
                          <a:cs typeface="Calibri"/>
                          <a:sym typeface="Calibri"/>
                        </a:rPr>
                        <a:t>digestion: breaking down food</a:t>
                      </a:r>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DAF8"/>
                    </a:solidFill>
                  </a:tcPr>
                </a:tc>
                <a:tc hMerge="1"/>
              </a:tr>
              <a:tr h="324400">
                <a:tc gridSpan="2">
                  <a:txBody>
                    <a:bodyPr/>
                    <a:lstStyle/>
                    <a:p>
                      <a:pPr indent="0" lvl="0" marL="0" rtl="0" algn="l">
                        <a:spcBef>
                          <a:spcPts val="0"/>
                        </a:spcBef>
                        <a:spcAft>
                          <a:spcPts val="0"/>
                        </a:spcAft>
                        <a:buNone/>
                      </a:pPr>
                      <a:r>
                        <a:rPr lang="en-GB" sz="1200">
                          <a:solidFill>
                            <a:schemeClr val="dk1"/>
                          </a:solidFill>
                          <a:latin typeface="Calibri"/>
                          <a:ea typeface="Calibri"/>
                          <a:cs typeface="Calibri"/>
                          <a:sym typeface="Calibri"/>
                        </a:rPr>
                        <a:t>energy: used to help us move, grow and repair our body</a:t>
                      </a:r>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DAF8"/>
                    </a:solidFill>
                  </a:tcPr>
                </a:tc>
                <a:tc hMerge="1"/>
              </a:tr>
              <a:tr h="324400">
                <a:tc gridSpan="2">
                  <a:txBody>
                    <a:bodyPr/>
                    <a:lstStyle/>
                    <a:p>
                      <a:pPr indent="0" lvl="0" marL="0" rtl="0" algn="l">
                        <a:spcBef>
                          <a:spcPts val="0"/>
                        </a:spcBef>
                        <a:spcAft>
                          <a:spcPts val="0"/>
                        </a:spcAft>
                        <a:buNone/>
                      </a:pPr>
                      <a:r>
                        <a:rPr lang="en-GB" sz="1200">
                          <a:solidFill>
                            <a:schemeClr val="dk1"/>
                          </a:solidFill>
                          <a:latin typeface="Calibri"/>
                          <a:ea typeface="Calibri"/>
                          <a:cs typeface="Calibri"/>
                          <a:sym typeface="Calibri"/>
                        </a:rPr>
                        <a:t>incisor: a tooth for biting food, at the front of the mouth</a:t>
                      </a:r>
                      <a:endParaRPr sz="1200">
                        <a:solidFill>
                          <a:schemeClr val="dk1"/>
                        </a:solidFill>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DAF8"/>
                    </a:solidFill>
                  </a:tcPr>
                </a:tc>
                <a:tc hMerge="1"/>
              </a:tr>
              <a:tr h="324400">
                <a:tc gridSpan="2">
                  <a:txBody>
                    <a:bodyPr/>
                    <a:lstStyle/>
                    <a:p>
                      <a:pPr indent="0" lvl="0" marL="0" rtl="0" algn="l">
                        <a:spcBef>
                          <a:spcPts val="0"/>
                        </a:spcBef>
                        <a:spcAft>
                          <a:spcPts val="0"/>
                        </a:spcAft>
                        <a:buNone/>
                      </a:pPr>
                      <a:r>
                        <a:rPr lang="en-GB" sz="1200">
                          <a:solidFill>
                            <a:schemeClr val="dk1"/>
                          </a:solidFill>
                          <a:latin typeface="Calibri"/>
                          <a:ea typeface="Calibri"/>
                          <a:cs typeface="Calibri"/>
                          <a:sym typeface="Calibri"/>
                        </a:rPr>
                        <a:t>large intestine: absorbs water and stores undigested food</a:t>
                      </a:r>
                      <a:endParaRPr sz="1200">
                        <a:solidFill>
                          <a:schemeClr val="dk1"/>
                        </a:solidFill>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DAF8"/>
                    </a:solidFill>
                  </a:tcPr>
                </a:tc>
                <a:tc hMerge="1"/>
              </a:tr>
              <a:tr h="324400">
                <a:tc gridSpan="2">
                  <a:txBody>
                    <a:bodyPr/>
                    <a:lstStyle/>
                    <a:p>
                      <a:pPr indent="0" lvl="0" marL="0" rtl="0" algn="l">
                        <a:spcBef>
                          <a:spcPts val="0"/>
                        </a:spcBef>
                        <a:spcAft>
                          <a:spcPts val="0"/>
                        </a:spcAft>
                        <a:buNone/>
                      </a:pPr>
                      <a:r>
                        <a:rPr lang="en-GB" sz="1200">
                          <a:latin typeface="Calibri"/>
                          <a:ea typeface="Calibri"/>
                          <a:cs typeface="Calibri"/>
                          <a:sym typeface="Calibri"/>
                        </a:rPr>
                        <a:t>mouth: where digestion starts and food gets into the body</a:t>
                      </a:r>
                      <a:endParaRPr sz="12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DAF8"/>
                    </a:solidFill>
                  </a:tcPr>
                </a:tc>
                <a:tc hMerge="1"/>
              </a:tr>
              <a:tr h="324400">
                <a:tc gridSpan="2">
                  <a:txBody>
                    <a:bodyPr/>
                    <a:lstStyle/>
                    <a:p>
                      <a:pPr indent="0" lvl="0" marL="0" rtl="0" algn="l">
                        <a:spcBef>
                          <a:spcPts val="0"/>
                        </a:spcBef>
                        <a:spcAft>
                          <a:spcPts val="0"/>
                        </a:spcAft>
                        <a:buNone/>
                      </a:pPr>
                      <a:r>
                        <a:rPr lang="en-GB" sz="1200">
                          <a:latin typeface="Calibri"/>
                          <a:ea typeface="Calibri"/>
                          <a:cs typeface="Calibri"/>
                          <a:sym typeface="Calibri"/>
                        </a:rPr>
                        <a:t>nutrients: chemicals needed for growth, movement, repair and health in general</a:t>
                      </a:r>
                      <a:endParaRPr sz="1200">
                        <a:solidFill>
                          <a:schemeClr val="dk1"/>
                        </a:solidFill>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DAF8"/>
                    </a:solidFill>
                  </a:tcPr>
                </a:tc>
                <a:tc hMerge="1"/>
              </a:tr>
              <a:tr h="324400">
                <a:tc gridSpan="2">
                  <a:txBody>
                    <a:bodyPr/>
                    <a:lstStyle/>
                    <a:p>
                      <a:pPr indent="0" lvl="0" marL="0" rtl="0" algn="l">
                        <a:spcBef>
                          <a:spcPts val="0"/>
                        </a:spcBef>
                        <a:spcAft>
                          <a:spcPts val="0"/>
                        </a:spcAft>
                        <a:buNone/>
                      </a:pPr>
                      <a:r>
                        <a:rPr lang="en-GB" sz="1200">
                          <a:latin typeface="Calibri"/>
                          <a:ea typeface="Calibri"/>
                          <a:cs typeface="Calibri"/>
                          <a:sym typeface="Calibri"/>
                        </a:rPr>
                        <a:t>oesophagus: the scientific name for the food pipe</a:t>
                      </a:r>
                      <a:endParaRPr sz="12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DAF8"/>
                    </a:solidFill>
                  </a:tcPr>
                </a:tc>
                <a:tc hMerge="1"/>
              </a:tr>
              <a:tr h="324400">
                <a:tc gridSpan="2">
                  <a:txBody>
                    <a:bodyPr/>
                    <a:lstStyle/>
                    <a:p>
                      <a:pPr indent="0" lvl="0" marL="0" rtl="0" algn="l">
                        <a:spcBef>
                          <a:spcPts val="0"/>
                        </a:spcBef>
                        <a:spcAft>
                          <a:spcPts val="0"/>
                        </a:spcAft>
                        <a:buNone/>
                      </a:pPr>
                      <a:r>
                        <a:rPr lang="en-GB" sz="1200">
                          <a:latin typeface="Calibri"/>
                          <a:ea typeface="Calibri"/>
                          <a:cs typeface="Calibri"/>
                          <a:sym typeface="Calibri"/>
                        </a:rPr>
                        <a:t>small intestine: the thin tube where broken down food is absorbed</a:t>
                      </a:r>
                      <a:endParaRPr sz="1200">
                        <a:solidFill>
                          <a:schemeClr val="dk1"/>
                        </a:solidFill>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DAF8"/>
                    </a:solidFill>
                  </a:tcPr>
                </a:tc>
                <a:tc hMerge="1"/>
              </a:tr>
              <a:tr h="324400">
                <a:tc gridSpan="2">
                  <a:txBody>
                    <a:bodyPr/>
                    <a:lstStyle/>
                    <a:p>
                      <a:pPr indent="0" lvl="0" marL="0" rtl="0" algn="l">
                        <a:spcBef>
                          <a:spcPts val="0"/>
                        </a:spcBef>
                        <a:spcAft>
                          <a:spcPts val="0"/>
                        </a:spcAft>
                        <a:buNone/>
                      </a:pPr>
                      <a:r>
                        <a:rPr lang="en-GB" sz="1200">
                          <a:latin typeface="Calibri"/>
                          <a:ea typeface="Calibri"/>
                          <a:cs typeface="Calibri"/>
                          <a:sym typeface="Calibri"/>
                        </a:rPr>
                        <a:t>stomach: a bag of muscle used in the first part of digestion</a:t>
                      </a:r>
                      <a:endParaRPr sz="12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DAF8"/>
                    </a:solidFill>
                  </a:tcPr>
                </a:tc>
                <a:tc hMerge="1"/>
              </a:tr>
            </a:tbl>
          </a:graphicData>
        </a:graphic>
      </p:graphicFrame>
      <p:graphicFrame>
        <p:nvGraphicFramePr>
          <p:cNvPr id="98" name="Google Shape;98;g71505e8fb6_0_5"/>
          <p:cNvGraphicFramePr/>
          <p:nvPr/>
        </p:nvGraphicFramePr>
        <p:xfrm>
          <a:off x="6415150" y="2163089"/>
          <a:ext cx="3000000" cy="3000000"/>
        </p:xfrm>
        <a:graphic>
          <a:graphicData uri="http://schemas.openxmlformats.org/drawingml/2006/table">
            <a:tbl>
              <a:tblPr bandRow="1" firstRow="1">
                <a:noFill/>
                <a:tableStyleId>{BD597359-9B30-4922-BB26-78F200F30CC4}</a:tableStyleId>
              </a:tblPr>
              <a:tblGrid>
                <a:gridCol w="5386600"/>
              </a:tblGrid>
              <a:tr h="556825">
                <a:tc>
                  <a:txBody>
                    <a:bodyPr/>
                    <a:lstStyle/>
                    <a:p>
                      <a:pPr indent="0" lvl="0" marL="0" marR="0" rtl="0" algn="l">
                        <a:lnSpc>
                          <a:spcPct val="100000"/>
                        </a:lnSpc>
                        <a:spcBef>
                          <a:spcPts val="0"/>
                        </a:spcBef>
                        <a:spcAft>
                          <a:spcPts val="0"/>
                        </a:spcAft>
                        <a:buClr>
                          <a:srgbClr val="000000"/>
                        </a:buClr>
                        <a:buSzPts val="1800"/>
                        <a:buFont typeface="Arial"/>
                        <a:buNone/>
                      </a:pPr>
                      <a:r>
                        <a:rPr lang="en-GB" sz="1800" u="none" cap="none" strike="noStrike">
                          <a:solidFill>
                            <a:srgbClr val="000000"/>
                          </a:solidFill>
                        </a:rPr>
                        <a:t>Fun Facts:</a:t>
                      </a:r>
                      <a:endParaRPr sz="1400" u="none" cap="none" strike="noStrike">
                        <a:solidFill>
                          <a:srgbClr val="000000"/>
                        </a:solidFill>
                      </a:endParaRPr>
                    </a:p>
                  </a:txBody>
                  <a:tcPr marT="45725" marB="45725" marR="91450" marL="91450">
                    <a:solidFill>
                      <a:srgbClr val="FFE599"/>
                    </a:solidFill>
                  </a:tcPr>
                </a:tc>
              </a:tr>
              <a:tr h="1672000">
                <a:tc>
                  <a:txBody>
                    <a:bodyPr/>
                    <a:lstStyle/>
                    <a:p>
                      <a:pPr indent="0" lvl="0" marL="457200" marR="0" rtl="0" algn="l">
                        <a:lnSpc>
                          <a:spcPct val="100000"/>
                        </a:lnSpc>
                        <a:spcBef>
                          <a:spcPts val="0"/>
                        </a:spcBef>
                        <a:spcAft>
                          <a:spcPts val="0"/>
                        </a:spcAft>
                        <a:buClr>
                          <a:srgbClr val="000000"/>
                        </a:buClr>
                        <a:buSzPts val="1200"/>
                        <a:buFont typeface="Arial"/>
                        <a:buNone/>
                      </a:pPr>
                      <a:r>
                        <a:t/>
                      </a:r>
                      <a:endParaRPr b="1" sz="1200" u="none" cap="none" strike="noStrike">
                        <a:solidFill>
                          <a:srgbClr val="000000"/>
                        </a:solidFill>
                      </a:endParaRPr>
                    </a:p>
                    <a:p>
                      <a:pPr indent="-304800" lvl="0" marL="457200" rtl="0" algn="l">
                        <a:lnSpc>
                          <a:spcPct val="115000"/>
                        </a:lnSpc>
                        <a:spcBef>
                          <a:spcPts val="0"/>
                        </a:spcBef>
                        <a:spcAft>
                          <a:spcPts val="0"/>
                        </a:spcAft>
                        <a:buClr>
                          <a:srgbClr val="222222"/>
                        </a:buClr>
                        <a:buSzPts val="1200"/>
                        <a:buFont typeface="Calibri"/>
                        <a:buChar char="●"/>
                      </a:pPr>
                      <a:r>
                        <a:rPr lang="en-GB" sz="1200">
                          <a:solidFill>
                            <a:srgbClr val="222222"/>
                          </a:solidFill>
                        </a:rPr>
                        <a:t>The average person produces 2 pints of saliva every day. ...</a:t>
                      </a:r>
                      <a:endParaRPr sz="1200">
                        <a:solidFill>
                          <a:srgbClr val="222222"/>
                        </a:solidFill>
                      </a:endParaRPr>
                    </a:p>
                    <a:p>
                      <a:pPr indent="-304800" lvl="0" marL="457200" rtl="0" algn="l">
                        <a:lnSpc>
                          <a:spcPct val="115000"/>
                        </a:lnSpc>
                        <a:spcBef>
                          <a:spcPts val="0"/>
                        </a:spcBef>
                        <a:spcAft>
                          <a:spcPts val="0"/>
                        </a:spcAft>
                        <a:buClr>
                          <a:srgbClr val="222222"/>
                        </a:buClr>
                        <a:buSzPts val="1200"/>
                        <a:buFont typeface="Calibri"/>
                        <a:buChar char="●"/>
                      </a:pPr>
                      <a:r>
                        <a:rPr lang="en-GB" sz="1200">
                          <a:solidFill>
                            <a:srgbClr val="222222"/>
                          </a:solidFill>
                        </a:rPr>
                        <a:t>The muscles in your esophagus act like a giant wave. ...</a:t>
                      </a:r>
                      <a:endParaRPr sz="1200">
                        <a:solidFill>
                          <a:srgbClr val="222222"/>
                        </a:solidFill>
                      </a:endParaRPr>
                    </a:p>
                    <a:p>
                      <a:pPr indent="-304800" lvl="0" marL="457200" rtl="0" algn="l">
                        <a:lnSpc>
                          <a:spcPct val="115000"/>
                        </a:lnSpc>
                        <a:spcBef>
                          <a:spcPts val="0"/>
                        </a:spcBef>
                        <a:spcAft>
                          <a:spcPts val="0"/>
                        </a:spcAft>
                        <a:buClr>
                          <a:srgbClr val="222222"/>
                        </a:buClr>
                        <a:buSzPts val="1200"/>
                        <a:buFont typeface="Calibri"/>
                        <a:buChar char="●"/>
                      </a:pPr>
                      <a:r>
                        <a:rPr lang="en-GB" sz="1200">
                          <a:solidFill>
                            <a:srgbClr val="222222"/>
                          </a:solidFill>
                        </a:rPr>
                        <a:t>The second part of your small intestine is called the jejunum. ...</a:t>
                      </a:r>
                      <a:endParaRPr sz="1200">
                        <a:solidFill>
                          <a:srgbClr val="222222"/>
                        </a:solidFill>
                      </a:endParaRPr>
                    </a:p>
                    <a:p>
                      <a:pPr indent="-304800" lvl="0" marL="457200" rtl="0" algn="l">
                        <a:lnSpc>
                          <a:spcPct val="115000"/>
                        </a:lnSpc>
                        <a:spcBef>
                          <a:spcPts val="0"/>
                        </a:spcBef>
                        <a:spcAft>
                          <a:spcPts val="0"/>
                        </a:spcAft>
                        <a:buClr>
                          <a:srgbClr val="222222"/>
                        </a:buClr>
                        <a:buSzPts val="1200"/>
                        <a:buFont typeface="Calibri"/>
                        <a:buChar char="●"/>
                      </a:pPr>
                      <a:r>
                        <a:rPr lang="en-GB" sz="1200">
                          <a:solidFill>
                            <a:srgbClr val="222222"/>
                          </a:solidFill>
                        </a:rPr>
                        <a:t>Enzymes in your digestive system are what separate food into the different nutrients that your body needs.</a:t>
                      </a:r>
                      <a:endParaRPr b="1" sz="1200">
                        <a:solidFill>
                          <a:srgbClr val="000000"/>
                        </a:solidFill>
                      </a:endParaRPr>
                    </a:p>
                  </a:txBody>
                  <a:tcPr marT="91425" marB="91425" marR="114300" marL="114300">
                    <a:solidFill>
                      <a:srgbClr val="C9DAF8"/>
                    </a:solidFill>
                  </a:tcPr>
                </a:tc>
              </a:tr>
            </a:tbl>
          </a:graphicData>
        </a:graphic>
      </p:graphicFrame>
      <p:graphicFrame>
        <p:nvGraphicFramePr>
          <p:cNvPr id="99" name="Google Shape;99;g71505e8fb6_0_5"/>
          <p:cNvGraphicFramePr/>
          <p:nvPr/>
        </p:nvGraphicFramePr>
        <p:xfrm>
          <a:off x="6415149" y="248730"/>
          <a:ext cx="3000000" cy="3000000"/>
        </p:xfrm>
        <a:graphic>
          <a:graphicData uri="http://schemas.openxmlformats.org/drawingml/2006/table">
            <a:tbl>
              <a:tblPr bandRow="1" firstRow="1">
                <a:noFill/>
                <a:tableStyleId>{BD597359-9B30-4922-BB26-78F200F30CC4}</a:tableStyleId>
              </a:tblPr>
              <a:tblGrid>
                <a:gridCol w="5386600"/>
              </a:tblGrid>
              <a:tr h="336550">
                <a:tc>
                  <a:txBody>
                    <a:bodyPr/>
                    <a:lstStyle/>
                    <a:p>
                      <a:pPr indent="0" lvl="0" marL="0" marR="0" rtl="0" algn="l">
                        <a:lnSpc>
                          <a:spcPct val="100000"/>
                        </a:lnSpc>
                        <a:spcBef>
                          <a:spcPts val="0"/>
                        </a:spcBef>
                        <a:spcAft>
                          <a:spcPts val="0"/>
                        </a:spcAft>
                        <a:buClr>
                          <a:srgbClr val="000000"/>
                        </a:buClr>
                        <a:buSzPts val="1800"/>
                        <a:buFont typeface="Arial"/>
                        <a:buNone/>
                      </a:pPr>
                      <a:r>
                        <a:rPr lang="en-GB" sz="1800" u="none" cap="none" strike="noStrike">
                          <a:solidFill>
                            <a:srgbClr val="000000"/>
                          </a:solidFill>
                        </a:rPr>
                        <a:t>Misconceptions: </a:t>
                      </a:r>
                      <a:endParaRPr sz="1400" u="none" cap="none" strike="noStrike">
                        <a:solidFill>
                          <a:srgbClr val="000000"/>
                        </a:solidFill>
                      </a:endParaRPr>
                    </a:p>
                  </a:txBody>
                  <a:tcPr marT="45725" marB="45725" marR="91450" marL="91450">
                    <a:solidFill>
                      <a:srgbClr val="FFE599"/>
                    </a:solidFill>
                  </a:tcPr>
                </a:tc>
              </a:tr>
              <a:tr h="1147400">
                <a:tc>
                  <a:txBody>
                    <a:bodyPr/>
                    <a:lstStyle/>
                    <a:p>
                      <a:pPr indent="0" lvl="0" marL="457200" marR="241300" rtl="0" algn="l">
                        <a:lnSpc>
                          <a:spcPct val="115000"/>
                        </a:lnSpc>
                        <a:spcBef>
                          <a:spcPts val="0"/>
                        </a:spcBef>
                        <a:spcAft>
                          <a:spcPts val="0"/>
                        </a:spcAft>
                        <a:buNone/>
                      </a:pPr>
                      <a:r>
                        <a:t/>
                      </a:r>
                      <a:endParaRPr sz="1200"/>
                    </a:p>
                    <a:p>
                      <a:pPr indent="-304800" lvl="0" marL="457200" marR="241300" rtl="0" algn="l">
                        <a:lnSpc>
                          <a:spcPct val="115000"/>
                        </a:lnSpc>
                        <a:spcBef>
                          <a:spcPts val="0"/>
                        </a:spcBef>
                        <a:spcAft>
                          <a:spcPts val="0"/>
                        </a:spcAft>
                        <a:buSzPts val="1200"/>
                        <a:buChar char="●"/>
                      </a:pPr>
                      <a:r>
                        <a:rPr lang="en-GB" sz="1200" u="none" cap="none" strike="noStrike"/>
                        <a:t>There are two tubes, one for food and another for drink.</a:t>
                      </a:r>
                      <a:endParaRPr sz="1200" u="none" cap="none" strike="noStrike"/>
                    </a:p>
                    <a:p>
                      <a:pPr indent="-304800" lvl="0" marL="457200" marR="241300" rtl="0" algn="l">
                        <a:lnSpc>
                          <a:spcPct val="115000"/>
                        </a:lnSpc>
                        <a:spcBef>
                          <a:spcPts val="0"/>
                        </a:spcBef>
                        <a:spcAft>
                          <a:spcPts val="0"/>
                        </a:spcAft>
                        <a:buClr>
                          <a:srgbClr val="000000"/>
                        </a:buClr>
                        <a:buSzPts val="1200"/>
                        <a:buFont typeface="Arial"/>
                        <a:buChar char="●"/>
                      </a:pPr>
                      <a:r>
                        <a:rPr lang="en-GB" sz="1200" u="none" cap="none" strike="noStrike"/>
                        <a:t>That the tube from the mouth stops at the stomach. </a:t>
                      </a:r>
                      <a:endParaRPr sz="1200" u="none" cap="none" strike="noStrike"/>
                    </a:p>
                    <a:p>
                      <a:pPr indent="-304800" lvl="0" marL="457200" marR="241300" rtl="0" algn="l">
                        <a:lnSpc>
                          <a:spcPct val="115000"/>
                        </a:lnSpc>
                        <a:spcBef>
                          <a:spcPts val="0"/>
                        </a:spcBef>
                        <a:spcAft>
                          <a:spcPts val="0"/>
                        </a:spcAft>
                        <a:buClr>
                          <a:srgbClr val="000000"/>
                        </a:buClr>
                        <a:buSzPts val="1200"/>
                        <a:buFont typeface="Arial"/>
                        <a:buChar char="●"/>
                      </a:pPr>
                      <a:r>
                        <a:rPr lang="en-GB" sz="1200" u="none" cap="none" strike="noStrike"/>
                        <a:t>That the digestive system covers every part of our bodies, with bits of food going directly to the legs to make you run, for example. </a:t>
                      </a:r>
                      <a:endParaRPr sz="1200" u="none" cap="none" strike="noStrike"/>
                    </a:p>
                    <a:p>
                      <a:pPr indent="0" lvl="0" marL="0" marR="241300" rtl="0" algn="l">
                        <a:lnSpc>
                          <a:spcPct val="115000"/>
                        </a:lnSpc>
                        <a:spcBef>
                          <a:spcPts val="0"/>
                        </a:spcBef>
                        <a:spcAft>
                          <a:spcPts val="0"/>
                        </a:spcAft>
                        <a:buNone/>
                      </a:pPr>
                      <a:r>
                        <a:t/>
                      </a:r>
                      <a:endParaRPr sz="1200" u="none" cap="none" strike="noStrike"/>
                    </a:p>
                  </a:txBody>
                  <a:tcPr marT="45725" marB="45725" marR="91450" marL="91450">
                    <a:solidFill>
                      <a:srgbClr val="C9DAF8"/>
                    </a:solidFill>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2020-03-03T15:52:23Z</dcterms:created>
  <dc:creator>Samantha McInnes</dc:creator>
</cp:coreProperties>
</file>