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8" roundtripDataSignature="AMtx7mgciHxw9oxgreVcqqLc7KxOndxV2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B05DA42F-FEE1-4846-869F-DF4500FADC45}">
  <a:tblStyle styleId="{B05DA42F-FEE1-4846-869F-DF4500FADC4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fill>
          <a:solidFill>
            <a:srgbClr val="CDD4EA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EA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  <a:tblStyle styleId="{859DFA41-4261-499C-9AB9-6F4D639F615D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71505e8fb6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g71505e8fb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factmonster.com/dk/encyclopedia/science/changing-states#ESCI016MELTIN" TargetMode="External"/><Relationship Id="rId4" Type="http://schemas.openxmlformats.org/officeDocument/2006/relationships/hyperlink" Target="https://www.factmonster.com/dk/encyclopedia/science/changing-states#ESCI017BOILIN" TargetMode="External"/><Relationship Id="rId5" Type="http://schemas.openxmlformats.org/officeDocument/2006/relationships/image" Target="../media/image1.png"/><Relationship Id="rId6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168950" y="304025"/>
            <a:ext cx="11775300" cy="486000"/>
          </a:xfrm>
          <a:prstGeom prst="rect">
            <a:avLst/>
          </a:prstGeom>
          <a:solidFill>
            <a:srgbClr val="C9DAF8"/>
          </a:solidFill>
          <a:ln cap="flat" cmpd="sng" w="317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GB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Catton Grove Primary School - Science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5" name="Google Shape;85;p1"/>
          <p:cNvGraphicFramePr/>
          <p:nvPr/>
        </p:nvGraphicFramePr>
        <p:xfrm>
          <a:off x="168950" y="84023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{B05DA42F-FEE1-4846-869F-DF4500FADC45}</a:tableStyleId>
              </a:tblPr>
              <a:tblGrid>
                <a:gridCol w="1516175"/>
                <a:gridCol w="2525275"/>
                <a:gridCol w="7733950"/>
              </a:tblGrid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Year 4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Topic: </a:t>
                      </a:r>
                      <a:r>
                        <a:rPr lang="en-GB" sz="1800">
                          <a:solidFill>
                            <a:schemeClr val="dk1"/>
                          </a:solidFill>
                        </a:rPr>
                        <a:t>States of Matter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Strand: </a:t>
                      </a:r>
                      <a:r>
                        <a:rPr lang="en-GB" sz="1800">
                          <a:solidFill>
                            <a:schemeClr val="dk1"/>
                          </a:solidFill>
                        </a:rPr>
                        <a:t>Physics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6" name="Google Shape;86;p1"/>
          <p:cNvGraphicFramePr/>
          <p:nvPr/>
        </p:nvGraphicFramePr>
        <p:xfrm>
          <a:off x="168950" y="134350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{B05DA42F-FEE1-4846-869F-DF4500FADC45}</a:tableStyleId>
              </a:tblPr>
              <a:tblGrid>
                <a:gridCol w="4049825"/>
              </a:tblGrid>
              <a:tr h="363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What should I already know?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1453500">
                <a:tc>
                  <a:txBody>
                    <a:bodyPr/>
                    <a:lstStyle/>
                    <a:p>
                      <a:pPr indent="-304800" lvl="0" marL="457200" rtl="0" algn="l">
                        <a:lnSpc>
                          <a:spcPct val="111818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-GB" sz="1200"/>
                        <a:t>Why some materials are used for certain purposes  because of their </a:t>
                      </a:r>
                      <a:r>
                        <a:rPr b="1" lang="en-GB" sz="1200"/>
                        <a:t>properties.</a:t>
                      </a:r>
                      <a:endParaRPr b="1" sz="1200"/>
                    </a:p>
                    <a:p>
                      <a:pPr indent="-304800" lvl="0" marL="457200" rtl="0" algn="l">
                        <a:lnSpc>
                          <a:spcPct val="11181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-GB" sz="1200"/>
                        <a:t>That a</a:t>
                      </a:r>
                      <a:r>
                        <a:rPr b="1" lang="en-GB" sz="1200"/>
                        <a:t> particle </a:t>
                      </a:r>
                      <a:r>
                        <a:rPr lang="en-GB" sz="1200"/>
                        <a:t>is a minute piece of matter</a:t>
                      </a:r>
                      <a:r>
                        <a:rPr b="1" lang="en-GB" sz="1200"/>
                        <a:t>.</a:t>
                      </a:r>
                      <a:endParaRPr b="1" sz="1200"/>
                    </a:p>
                    <a:p>
                      <a:pPr indent="-304800" lvl="0" marL="457200" rtl="0" algn="l">
                        <a:lnSpc>
                          <a:spcPct val="11181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-GB" sz="1200"/>
                        <a:t> That a</a:t>
                      </a:r>
                      <a:r>
                        <a:rPr b="1" lang="en-GB" sz="1200"/>
                        <a:t> thermometer </a:t>
                      </a:r>
                      <a:r>
                        <a:rPr lang="en-GB" sz="1200"/>
                        <a:t>records temperature.</a:t>
                      </a:r>
                      <a:endParaRPr sz="1200"/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114300" marL="11430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7" name="Google Shape;87;p1"/>
          <p:cNvGraphicFramePr/>
          <p:nvPr/>
        </p:nvGraphicFramePr>
        <p:xfrm>
          <a:off x="168950" y="335015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{B05DA42F-FEE1-4846-869F-DF4500FADC45}</a:tableStyleId>
              </a:tblPr>
              <a:tblGrid>
                <a:gridCol w="7937800"/>
              </a:tblGrid>
              <a:tr h="395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Scientific Skills and Enquiry: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1267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What are the properties of a solid, liquid or gas?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If gases are invisible, how can we prove that they are there?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What instruments and units are used to record temperature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accurately?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How the temperature of hot or cold water change over time?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Can liquid turn into gas?</a:t>
                      </a:r>
                      <a:endParaRPr sz="1800"/>
                    </a:p>
                  </a:txBody>
                  <a:tcPr marT="45725" marB="45725" marR="91450" marL="9145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8" name="Google Shape;88;p1"/>
          <p:cNvGraphicFramePr/>
          <p:nvPr/>
        </p:nvGraphicFramePr>
        <p:xfrm>
          <a:off x="8278506" y="134351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{B05DA42F-FEE1-4846-869F-DF4500FADC45}</a:tableStyleId>
              </a:tblPr>
              <a:tblGrid>
                <a:gridCol w="3730250"/>
              </a:tblGrid>
              <a:tr h="754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Scientific Core Knowledge: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lnB cap="flat" cmpd="sng" w="190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</a:tr>
              <a:tr h="4677725">
                <a:tc>
                  <a:txBody>
                    <a:bodyPr/>
                    <a:lstStyle/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rgbClr val="000000"/>
                          </a:solidFill>
                        </a:rPr>
                        <a:t>- </a:t>
                      </a: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All matter exists as solids, liquids, or gases. These are called the states of matter. 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- Matter can change from one state to another if heated or cooled. 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- If ice (a solid) is heated it changes to water (a liquid). This change is called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uFill>
                            <a:noFill/>
                          </a:uFill>
                          <a:hlinkClick r:id="rId3"/>
                        </a:rPr>
                        <a:t> MELTING</a:t>
                      </a: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. 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- If water is heated, it changes to steam (a gas). This change is called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uFill>
                            <a:noFill/>
                          </a:uFill>
                          <a:hlinkClick r:id="rId4"/>
                        </a:rPr>
                        <a:t> BOILING</a:t>
                      </a: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. 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- The particles of ice, water, 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and steam are identical, 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but arranged differently.</a:t>
                      </a:r>
                      <a:endParaRPr b="1" sz="12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91425" marB="91425" marR="91425" marL="91425">
                    <a:lnL cap="flat" cmpd="sng" w="190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9" name="Google Shape;89;p1"/>
          <p:cNvGraphicFramePr/>
          <p:nvPr/>
        </p:nvGraphicFramePr>
        <p:xfrm>
          <a:off x="4326200" y="134348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{B05DA42F-FEE1-4846-869F-DF4500FADC45}</a:tableStyleId>
              </a:tblPr>
              <a:tblGrid>
                <a:gridCol w="3780550"/>
              </a:tblGrid>
              <a:tr h="3526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Our Learning Objectives: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1390300">
                <a:tc>
                  <a:txBody>
                    <a:bodyPr/>
                    <a:lstStyle/>
                    <a:p>
                      <a:pPr indent="-3048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/>
                        <a:t>Compare and group materials together, according to whether they are solids, liquids or gases. </a:t>
                      </a:r>
                      <a:endParaRPr sz="1200"/>
                    </a:p>
                    <a:p>
                      <a:pPr indent="-3048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/>
                        <a:t>Observe that some materials change state when they are heated or cooled, and measure or research the temperature at which this happens in degrees Celsius (°C). </a:t>
                      </a:r>
                      <a:endParaRPr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/>
                    </a:p>
                  </a:txBody>
                  <a:tcPr marT="91425" marB="91425" marR="114300" marL="11430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0" name="Google Shape;90;p1"/>
          <p:cNvGraphicFramePr/>
          <p:nvPr/>
        </p:nvGraphicFramePr>
        <p:xfrm>
          <a:off x="168938" y="518344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{B05DA42F-FEE1-4846-869F-DF4500FADC45}</a:tableStyleId>
              </a:tblPr>
              <a:tblGrid>
                <a:gridCol w="7937800"/>
              </a:tblGrid>
              <a:tr h="3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Spotlight on a Scientist: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1224975">
                <a:tc>
                  <a:txBody>
                    <a:bodyPr/>
                    <a:lstStyle/>
                    <a:p>
                      <a:pPr indent="0" lvl="0" marL="13716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200">
                          <a:solidFill>
                            <a:srgbClr val="222222"/>
                          </a:solidFill>
                        </a:rPr>
                        <a:t>Albert Einstein, </a:t>
                      </a: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(born March 14, 1879, Ulm, Württemberg, Germany—died April 18, 1955, Princeton, New Jersey, U.S.), German-born physicist who developed the special and general theories of relativity and won the Nobel Prize for Physics in 1921 for his explanation of the photoelectric effect.</a:t>
                      </a:r>
                      <a:endParaRPr sz="1200" u="none" cap="none" strike="noStrike"/>
                    </a:p>
                  </a:txBody>
                  <a:tcPr marT="45725" marB="45725" marR="91450" marL="9145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pic>
        <p:nvPicPr>
          <p:cNvPr id="91" name="Google Shape;91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447750" y="4619756"/>
            <a:ext cx="2374475" cy="206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53445" y="5646320"/>
            <a:ext cx="1319064" cy="1037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" name="Google Shape;97;g71505e8fb6_0_5"/>
          <p:cNvGraphicFramePr/>
          <p:nvPr/>
        </p:nvGraphicFramePr>
        <p:xfrm>
          <a:off x="113300" y="248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{859DFA41-4261-499C-9AB9-6F4D639F615D}</a:tableStyleId>
              </a:tblPr>
              <a:tblGrid>
                <a:gridCol w="5915950"/>
                <a:gridCol w="5944225"/>
              </a:tblGrid>
              <a:tr h="28927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Scientific Vocabulary:</a:t>
                      </a:r>
                      <a:endParaRPr b="1"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 hMerge="1"/>
              </a:tr>
              <a:tr h="324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boiling point: the temperature at which a liquid turns into a gas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matter: another name for ‘material’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324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boiling: when a material reaches a temperature when it bubbles and turns into a gas rapidly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material: what an object is made of (not just fabric)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32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condensing: the process when a gas turns into a liquid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melting: when a solid turns into a liquid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32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evaporation: when a liquid turns into a gas, below its boiling point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melting point: the temperature at which a solid melts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32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freezing: when a liquid turns into a solid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solid: a state of a material when it cannot change shape, but holds the shape of whatever container it was frozen in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32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freezing point: the same temperature as a material’s melting point. This is the temperature at which a liquid turns into a solid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temperature: a measurement of how hot or cold something is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32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gas: a state of a material when it fills the entire space available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thermometer: a device or instrument used to measure temperature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32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liquid: a state of a material when it can flow from one place to another, and can be poured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water cycle: how water moves around to create clouds, rain and the weather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8" name="Google Shape;98;g71505e8fb6_0_5"/>
          <p:cNvGraphicFramePr/>
          <p:nvPr/>
        </p:nvGraphicFramePr>
        <p:xfrm>
          <a:off x="113300" y="415083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{B05DA42F-FEE1-4846-869F-DF4500FADC45}</a:tableStyleId>
              </a:tblPr>
              <a:tblGrid>
                <a:gridCol w="4819725"/>
              </a:tblGrid>
              <a:tr h="4694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Fun Facts: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1795550">
                <a:tc>
                  <a:txBody>
                    <a:bodyPr/>
                    <a:lstStyle/>
                    <a:p>
                      <a:pPr indent="-304800" lvl="0" marL="4572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Water is a very special substance. The Celsius temperature scale is based on the temperatures at which it changes to ice and steam – but what are these states? 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  <a:p>
                      <a:pPr indent="-304800" lvl="0" marL="4572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 Not all solids are hard. Can you find examples that aren’t hard? 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  <a:p>
                      <a:pPr indent="-304800" lvl="0" marL="4572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 Even the air around you can be a solid. But not with you alive in it! You would freeze to death, as air freezes at –215°C. That’s over 200° below the freezing point of water. 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  <a:p>
                      <a:pPr indent="-304800" lvl="0" marL="4572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Char char="●"/>
                      </a:pPr>
                      <a:r>
                        <a:rPr lang="en-GB" sz="1200"/>
                        <a:t>When rocks get really hot they turn into a liquid called magma or lava.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T="91425" marB="91425" marR="114300" marL="11430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9" name="Google Shape;99;g71505e8fb6_0_5"/>
          <p:cNvGraphicFramePr/>
          <p:nvPr/>
        </p:nvGraphicFramePr>
        <p:xfrm>
          <a:off x="4933024" y="705279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{B05DA42F-FEE1-4846-869F-DF4500FADC45}</a:tableStyleId>
              </a:tblPr>
              <a:tblGrid>
                <a:gridCol w="6936875"/>
              </a:tblGrid>
              <a:tr h="317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Investigate: 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518125">
                <a:tc>
                  <a:txBody>
                    <a:bodyPr/>
                    <a:lstStyle/>
                    <a:p>
                      <a:pPr indent="0" lvl="0" marL="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aphicFrame>
        <p:nvGraphicFramePr>
          <p:cNvPr id="100" name="Google Shape;100;g71505e8fb6_0_5"/>
          <p:cNvGraphicFramePr/>
          <p:nvPr/>
        </p:nvGraphicFramePr>
        <p:xfrm>
          <a:off x="5082399" y="415085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{B05DA42F-FEE1-4846-869F-DF4500FADC45}</a:tableStyleId>
              </a:tblPr>
              <a:tblGrid>
                <a:gridCol w="6936875"/>
              </a:tblGrid>
              <a:tr h="664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Misconceptions: 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1874025">
                <a:tc>
                  <a:txBody>
                    <a:bodyPr/>
                    <a:lstStyle/>
                    <a:p>
                      <a:pPr indent="-304800" lvl="0" marL="45720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/>
                        <a:t>That materials always exist in just one state. </a:t>
                      </a:r>
                      <a:endParaRPr sz="1200"/>
                    </a:p>
                    <a:p>
                      <a:pPr indent="-304800" lvl="0" marL="45720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/>
                        <a:t>That ice is a different material from steam or liquid water, not water in different states. </a:t>
                      </a:r>
                      <a:endParaRPr sz="1200"/>
                    </a:p>
                    <a:p>
                      <a:pPr indent="-304800" lvl="0" marL="45720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/>
                        <a:t>Soft things are not solids. </a:t>
                      </a:r>
                      <a:endParaRPr sz="1200"/>
                    </a:p>
                    <a:p>
                      <a:pPr indent="-304800" lvl="0" marL="45720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/>
                        <a:t>Powders are not solids because they can be poured and take the shape of their container, e.g. sand and flour. </a:t>
                      </a:r>
                      <a:endParaRPr sz="1200"/>
                    </a:p>
                    <a:p>
                      <a:pPr indent="-304800" lvl="0" marL="45720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/>
                        <a:t>That only water boils. </a:t>
                      </a:r>
                      <a:endParaRPr sz="1200"/>
                    </a:p>
                    <a:p>
                      <a:pPr indent="-304800" lvl="0" marL="45720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/>
                        <a:t>That there aren’t temperatures below zero or above 100°C.</a:t>
                      </a:r>
                      <a:endParaRPr sz="1200"/>
                    </a:p>
                    <a:p>
                      <a:pPr indent="-304800" lvl="0" marL="45720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/>
                        <a:t>That everything freezes at 0ºC</a:t>
                      </a:r>
                      <a:endParaRPr sz="1200" u="none" cap="none" strike="noStrike"/>
                    </a:p>
                  </a:txBody>
                  <a:tcPr marT="45725" marB="45725" marR="91450" marL="9145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2020-03-03T15:52:23Z</dcterms:created>
  <dc:creator>Samantha McInnes</dc:creator>
</cp:coreProperties>
</file>