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gkY3UEFcFuXVgzK50HPms5H1Bo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8BAF946-B1C3-4A3C-958D-355CB5DABD97}">
  <a:tblStyle styleId="{A8BAF946-B1C3-4A3C-958D-355CB5DABD9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AB732C4B-EBE6-4CC9-BFF4-183C5547521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1505e8fb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71505e8fb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
          <p:cNvSpPr txBox="1"/>
          <p:nvPr/>
        </p:nvSpPr>
        <p:spPr>
          <a:xfrm>
            <a:off x="95975" y="304025"/>
            <a:ext cx="11848500" cy="486000"/>
          </a:xfrm>
          <a:prstGeom prst="rect">
            <a:avLst/>
          </a:prstGeom>
          <a:solidFill>
            <a:srgbClr val="C9DAF8"/>
          </a:solidFill>
          <a:ln cap="flat" cmpd="sng" w="3175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Catton Grove Primary School - History</a:t>
            </a:r>
            <a:endParaRPr b="1" i="0" sz="2400" u="none" cap="none" strike="noStrike">
              <a:solidFill>
                <a:srgbClr val="000000"/>
              </a:solidFill>
              <a:latin typeface="Calibri"/>
              <a:ea typeface="Calibri"/>
              <a:cs typeface="Calibri"/>
              <a:sym typeface="Calibri"/>
            </a:endParaRPr>
          </a:p>
        </p:txBody>
      </p:sp>
      <p:graphicFrame>
        <p:nvGraphicFramePr>
          <p:cNvPr id="85" name="Google Shape;85;p1"/>
          <p:cNvGraphicFramePr/>
          <p:nvPr/>
        </p:nvGraphicFramePr>
        <p:xfrm>
          <a:off x="95975" y="840239"/>
          <a:ext cx="3000000" cy="3000000"/>
        </p:xfrm>
        <a:graphic>
          <a:graphicData uri="http://schemas.openxmlformats.org/drawingml/2006/table">
            <a:tbl>
              <a:tblPr bandRow="1" firstRow="1">
                <a:noFill/>
                <a:tableStyleId>{A8BAF946-B1C3-4A3C-958D-355CB5DABD97}</a:tableStyleId>
              </a:tblPr>
              <a:tblGrid>
                <a:gridCol w="1525575"/>
                <a:gridCol w="2540925"/>
                <a:gridCol w="7781875"/>
              </a:tblGrid>
              <a:tr h="381000">
                <a:tc>
                  <a:txBody>
                    <a:bodyPr/>
                    <a:lstStyle/>
                    <a:p>
                      <a:pPr indent="0" lvl="0" marL="0" marR="0" rtl="0" algn="l">
                        <a:lnSpc>
                          <a:spcPct val="100000"/>
                        </a:lnSpc>
                        <a:spcBef>
                          <a:spcPts val="0"/>
                        </a:spcBef>
                        <a:spcAft>
                          <a:spcPts val="0"/>
                        </a:spcAft>
                        <a:buClr>
                          <a:srgbClr val="000000"/>
                        </a:buClr>
                        <a:buSzPts val="1800"/>
                        <a:buFont typeface="Arial"/>
                        <a:buNone/>
                      </a:pPr>
                      <a:r>
                        <a:rPr lang="en-GB" sz="1500" u="none" cap="none" strike="noStrike">
                          <a:solidFill>
                            <a:schemeClr val="dk1"/>
                          </a:solidFill>
                        </a:rPr>
                        <a:t>Year 4</a:t>
                      </a:r>
                      <a:endParaRPr sz="1500" u="none" cap="none" strike="noStrike"/>
                    </a:p>
                  </a:txBody>
                  <a:tcPr marT="45725" marB="45725" marR="91450" marL="914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500" u="none" cap="none" strike="noStrike">
                          <a:solidFill>
                            <a:schemeClr val="dk1"/>
                          </a:solidFill>
                        </a:rPr>
                        <a:t>Topic: Ancient </a:t>
                      </a:r>
                      <a:r>
                        <a:rPr lang="en-GB" sz="1500">
                          <a:solidFill>
                            <a:schemeClr val="dk1"/>
                          </a:solidFill>
                        </a:rPr>
                        <a:t>Greeks</a:t>
                      </a:r>
                      <a:endParaRPr sz="1500" u="none" cap="none" strike="noStrike"/>
                    </a:p>
                  </a:txBody>
                  <a:tcPr marT="45725" marB="45725" marR="91450" marL="914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599"/>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500" u="none" cap="none" strike="noStrike">
                          <a:solidFill>
                            <a:schemeClr val="dk1"/>
                          </a:solidFill>
                        </a:rPr>
                        <a:t>Strand: Chronology, Invasion &amp; Resistance, Empire, Culture and Technology</a:t>
                      </a:r>
                      <a:endParaRPr sz="1500" u="none" cap="none" strike="noStrike"/>
                    </a:p>
                  </a:txBody>
                  <a:tcPr marT="45725" marB="45725" marR="91450" marL="9145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E599"/>
                    </a:solidFill>
                  </a:tcPr>
                </a:tc>
              </a:tr>
            </a:tbl>
          </a:graphicData>
        </a:graphic>
      </p:graphicFrame>
      <p:graphicFrame>
        <p:nvGraphicFramePr>
          <p:cNvPr id="86" name="Google Shape;86;p1"/>
          <p:cNvGraphicFramePr/>
          <p:nvPr/>
        </p:nvGraphicFramePr>
        <p:xfrm>
          <a:off x="95950" y="1271463"/>
          <a:ext cx="3000000" cy="3000000"/>
        </p:xfrm>
        <a:graphic>
          <a:graphicData uri="http://schemas.openxmlformats.org/drawingml/2006/table">
            <a:tbl>
              <a:tblPr bandRow="1" firstRow="1">
                <a:noFill/>
                <a:tableStyleId>{A8BAF946-B1C3-4A3C-958D-355CB5DABD97}</a:tableStyleId>
              </a:tblPr>
              <a:tblGrid>
                <a:gridCol w="4044050"/>
              </a:tblGrid>
              <a:tr h="304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000000"/>
                          </a:solidFill>
                        </a:rPr>
                        <a:t>What should I already know?</a:t>
                      </a:r>
                      <a:endParaRPr sz="1400" u="none" cap="none" strike="noStrike">
                        <a:solidFill>
                          <a:srgbClr val="000000"/>
                        </a:solidFill>
                      </a:endParaRPr>
                    </a:p>
                  </a:txBody>
                  <a:tcPr marT="45725" marB="45725" marR="91450" marL="91450">
                    <a:solidFill>
                      <a:srgbClr val="FFE599"/>
                    </a:solidFill>
                  </a:tcPr>
                </a:tc>
              </a:tr>
              <a:tr h="733450">
                <a:tc>
                  <a:txBody>
                    <a:bodyPr/>
                    <a:lstStyle/>
                    <a:p>
                      <a:pPr indent="0" lvl="0" marL="0" rtl="0" algn="l">
                        <a:lnSpc>
                          <a:spcPct val="115000"/>
                        </a:lnSpc>
                        <a:spcBef>
                          <a:spcPts val="0"/>
                        </a:spcBef>
                        <a:spcAft>
                          <a:spcPts val="0"/>
                        </a:spcAft>
                        <a:buNone/>
                      </a:pPr>
                      <a:r>
                        <a:rPr lang="en-GB" sz="1200"/>
                        <a:t>The chronology of British history. Britain from the Stone Age to the Iron Age.</a:t>
                      </a:r>
                      <a:endParaRPr sz="1200"/>
                    </a:p>
                    <a:p>
                      <a:pPr indent="0" lvl="0" marL="0" rtl="0" algn="l">
                        <a:lnSpc>
                          <a:spcPct val="115000"/>
                        </a:lnSpc>
                        <a:spcBef>
                          <a:spcPts val="0"/>
                        </a:spcBef>
                        <a:spcAft>
                          <a:spcPts val="0"/>
                        </a:spcAft>
                        <a:buNone/>
                      </a:pPr>
                      <a:r>
                        <a:rPr lang="en-GB" sz="1200"/>
                        <a:t>Information about the Egyptian civilisation. </a:t>
                      </a:r>
                      <a:endParaRPr sz="1200"/>
                    </a:p>
                    <a:p>
                      <a:pPr indent="0" lvl="0" marL="0" rtl="0" algn="l">
                        <a:lnSpc>
                          <a:spcPct val="115000"/>
                        </a:lnSpc>
                        <a:spcBef>
                          <a:spcPts val="0"/>
                        </a:spcBef>
                        <a:spcAft>
                          <a:spcPts val="0"/>
                        </a:spcAft>
                        <a:buClr>
                          <a:schemeClr val="dk1"/>
                        </a:buClr>
                        <a:buSzPts val="1100"/>
                        <a:buFont typeface="Arial"/>
                        <a:buNone/>
                      </a:pPr>
                      <a:r>
                        <a:rPr lang="en-GB" sz="1200"/>
                        <a:t>Greece is a country in the </a:t>
                      </a:r>
                      <a:r>
                        <a:rPr b="1" lang="en-GB" sz="1200"/>
                        <a:t>continent</a:t>
                      </a:r>
                      <a:r>
                        <a:rPr lang="en-GB" sz="1200"/>
                        <a:t> of Europe. </a:t>
                      </a:r>
                      <a:endParaRPr sz="1200"/>
                    </a:p>
                    <a:p>
                      <a:pPr indent="0" lvl="0" marL="0" rtl="0" algn="l">
                        <a:lnSpc>
                          <a:spcPct val="115000"/>
                        </a:lnSpc>
                        <a:spcBef>
                          <a:spcPts val="0"/>
                        </a:spcBef>
                        <a:spcAft>
                          <a:spcPts val="0"/>
                        </a:spcAft>
                        <a:buNone/>
                      </a:pPr>
                      <a:r>
                        <a:t/>
                      </a:r>
                      <a:endParaRPr sz="1100"/>
                    </a:p>
                  </a:txBody>
                  <a:tcPr marT="91425" marB="91425" marR="114300" marL="114300">
                    <a:solidFill>
                      <a:srgbClr val="C9DAF8"/>
                    </a:solidFill>
                  </a:tcPr>
                </a:tc>
              </a:tr>
            </a:tbl>
          </a:graphicData>
        </a:graphic>
      </p:graphicFrame>
      <p:graphicFrame>
        <p:nvGraphicFramePr>
          <p:cNvPr id="87" name="Google Shape;87;p1"/>
          <p:cNvGraphicFramePr/>
          <p:nvPr/>
        </p:nvGraphicFramePr>
        <p:xfrm>
          <a:off x="95938" y="2890359"/>
          <a:ext cx="3000000" cy="3000000"/>
        </p:xfrm>
        <a:graphic>
          <a:graphicData uri="http://schemas.openxmlformats.org/drawingml/2006/table">
            <a:tbl>
              <a:tblPr bandRow="1" firstRow="1">
                <a:noFill/>
                <a:tableStyleId>{A8BAF946-B1C3-4A3C-958D-355CB5DABD97}</a:tableStyleId>
              </a:tblPr>
              <a:tblGrid>
                <a:gridCol w="4195750"/>
              </a:tblGrid>
              <a:tr h="277500">
                <a:tc>
                  <a:txBody>
                    <a:bodyPr/>
                    <a:lstStyle/>
                    <a:p>
                      <a:pPr indent="0" lvl="0" marL="0" marR="0" rtl="0" algn="l">
                        <a:lnSpc>
                          <a:spcPct val="100000"/>
                        </a:lnSpc>
                        <a:spcBef>
                          <a:spcPts val="0"/>
                        </a:spcBef>
                        <a:spcAft>
                          <a:spcPts val="0"/>
                        </a:spcAft>
                        <a:buClr>
                          <a:srgbClr val="000000"/>
                        </a:buClr>
                        <a:buSzPts val="1800"/>
                        <a:buFont typeface="Arial"/>
                        <a:buNone/>
                      </a:pPr>
                      <a:r>
                        <a:rPr lang="en-GB" sz="1800">
                          <a:solidFill>
                            <a:srgbClr val="000000"/>
                          </a:solidFill>
                        </a:rPr>
                        <a:t>Historical Skills and Enquiry:</a:t>
                      </a:r>
                      <a:endParaRPr sz="1400" u="none" cap="none" strike="noStrike">
                        <a:solidFill>
                          <a:srgbClr val="000000"/>
                        </a:solidFill>
                      </a:endParaRPr>
                    </a:p>
                  </a:txBody>
                  <a:tcPr marT="45725" marB="45725" marR="91450" marL="91450">
                    <a:solidFill>
                      <a:srgbClr val="FFE599"/>
                    </a:solidFill>
                  </a:tcPr>
                </a:tc>
              </a:tr>
              <a:tr h="1158750">
                <a:tc>
                  <a:txBody>
                    <a:bodyPr/>
                    <a:lstStyle/>
                    <a:p>
                      <a:pPr indent="0" lvl="0" marL="0" marR="0" rtl="0" algn="l">
                        <a:lnSpc>
                          <a:spcPct val="100000"/>
                        </a:lnSpc>
                        <a:spcBef>
                          <a:spcPts val="0"/>
                        </a:spcBef>
                        <a:spcAft>
                          <a:spcPts val="0"/>
                        </a:spcAft>
                        <a:buNone/>
                      </a:pPr>
                      <a:r>
                        <a:rPr lang="en-GB" sz="1200"/>
                        <a:t>Who were the Ancient Greeks?</a:t>
                      </a:r>
                      <a:endParaRPr sz="1200"/>
                    </a:p>
                    <a:p>
                      <a:pPr indent="0" lvl="0" marL="0" marR="0" rtl="0" algn="l">
                        <a:lnSpc>
                          <a:spcPct val="100000"/>
                        </a:lnSpc>
                        <a:spcBef>
                          <a:spcPts val="0"/>
                        </a:spcBef>
                        <a:spcAft>
                          <a:spcPts val="0"/>
                        </a:spcAft>
                        <a:buNone/>
                      </a:pPr>
                      <a:r>
                        <a:rPr lang="en-GB" sz="1200"/>
                        <a:t>What was life like for the Ancient Greeks?</a:t>
                      </a:r>
                      <a:endParaRPr sz="1200"/>
                    </a:p>
                    <a:p>
                      <a:pPr indent="0" lvl="0" marL="0" marR="0" rtl="0" algn="l">
                        <a:lnSpc>
                          <a:spcPct val="100000"/>
                        </a:lnSpc>
                        <a:spcBef>
                          <a:spcPts val="0"/>
                        </a:spcBef>
                        <a:spcAft>
                          <a:spcPts val="0"/>
                        </a:spcAft>
                        <a:buNone/>
                      </a:pPr>
                      <a:r>
                        <a:rPr lang="en-GB" sz="1200"/>
                        <a:t>What can we thank the Ancient Greeks for?</a:t>
                      </a:r>
                      <a:endParaRPr sz="1200"/>
                    </a:p>
                    <a:p>
                      <a:pPr indent="0" lvl="0" marL="0" marR="0" rtl="0" algn="l">
                        <a:lnSpc>
                          <a:spcPct val="100000"/>
                        </a:lnSpc>
                        <a:spcBef>
                          <a:spcPts val="0"/>
                        </a:spcBef>
                        <a:spcAft>
                          <a:spcPts val="0"/>
                        </a:spcAft>
                        <a:buNone/>
                      </a:pPr>
                      <a:r>
                        <a:rPr lang="en-GB" sz="1200"/>
                        <a:t>What are  Gods, myths and legends?</a:t>
                      </a:r>
                      <a:endParaRPr sz="1200"/>
                    </a:p>
                    <a:p>
                      <a:pPr indent="0" lvl="0" marL="0" marR="0" rtl="0" algn="l">
                        <a:lnSpc>
                          <a:spcPct val="100000"/>
                        </a:lnSpc>
                        <a:spcBef>
                          <a:spcPts val="0"/>
                        </a:spcBef>
                        <a:spcAft>
                          <a:spcPts val="0"/>
                        </a:spcAft>
                        <a:buNone/>
                      </a:pPr>
                      <a:r>
                        <a:t/>
                      </a:r>
                      <a:endParaRPr sz="1100"/>
                    </a:p>
                  </a:txBody>
                  <a:tcPr marT="45725" marB="45725" marR="91450" marL="91450">
                    <a:solidFill>
                      <a:srgbClr val="C9DAF8"/>
                    </a:solidFill>
                  </a:tcPr>
                </a:tc>
              </a:tr>
            </a:tbl>
          </a:graphicData>
        </a:graphic>
      </p:graphicFrame>
      <p:graphicFrame>
        <p:nvGraphicFramePr>
          <p:cNvPr id="88" name="Google Shape;88;p1"/>
          <p:cNvGraphicFramePr/>
          <p:nvPr/>
        </p:nvGraphicFramePr>
        <p:xfrm>
          <a:off x="4337956" y="1271486"/>
          <a:ext cx="3000000" cy="3000000"/>
        </p:xfrm>
        <a:graphic>
          <a:graphicData uri="http://schemas.openxmlformats.org/drawingml/2006/table">
            <a:tbl>
              <a:tblPr bandRow="1" firstRow="1">
                <a:noFill/>
                <a:tableStyleId>{A8BAF946-B1C3-4A3C-958D-355CB5DABD97}</a:tableStyleId>
              </a:tblPr>
              <a:tblGrid>
                <a:gridCol w="3740700"/>
              </a:tblGrid>
              <a:tr h="5938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rgbClr val="000000"/>
                          </a:solidFill>
                        </a:rPr>
                        <a:t>Diagrams:</a:t>
                      </a:r>
                      <a:endParaRPr sz="1400" u="none" cap="none" strike="noStrike">
                        <a:solidFill>
                          <a:srgbClr val="000000"/>
                        </a:solidFill>
                      </a:endParaRPr>
                    </a:p>
                  </a:txBody>
                  <a:tcPr marT="45725" marB="45725" marR="91450" marL="91450">
                    <a:solidFill>
                      <a:srgbClr val="FFE599"/>
                    </a:solidFill>
                  </a:tcPr>
                </a:tc>
              </a:tr>
              <a:tr h="48232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t/>
                      </a:r>
                      <a:endParaRPr sz="1800"/>
                    </a:p>
                    <a:p>
                      <a:pPr indent="0" lvl="0" marL="0" marR="0" rtl="0" algn="l">
                        <a:lnSpc>
                          <a:spcPct val="100000"/>
                        </a:lnSpc>
                        <a:spcBef>
                          <a:spcPts val="0"/>
                        </a:spcBef>
                        <a:spcAft>
                          <a:spcPts val="0"/>
                        </a:spcAft>
                        <a:buClr>
                          <a:srgbClr val="000000"/>
                        </a:buClr>
                        <a:buSzPts val="1800"/>
                        <a:buFont typeface="Arial"/>
                        <a:buNone/>
                      </a:pPr>
                      <a:r>
                        <a:t/>
                      </a:r>
                      <a:endParaRPr sz="2000"/>
                    </a:p>
                    <a:p>
                      <a:pPr indent="0" lvl="0" marL="457200" marR="0" rtl="0" algn="l">
                        <a:lnSpc>
                          <a:spcPct val="100000"/>
                        </a:lnSpc>
                        <a:spcBef>
                          <a:spcPts val="0"/>
                        </a:spcBef>
                        <a:spcAft>
                          <a:spcPts val="0"/>
                        </a:spcAft>
                        <a:buNone/>
                      </a:pPr>
                      <a:r>
                        <a:t/>
                      </a:r>
                      <a:endParaRPr sz="1200"/>
                    </a:p>
                    <a:p>
                      <a:pPr indent="0" lvl="0" marL="457200" marR="0" rtl="0" algn="l">
                        <a:lnSpc>
                          <a:spcPct val="100000"/>
                        </a:lnSpc>
                        <a:spcBef>
                          <a:spcPts val="0"/>
                        </a:spcBef>
                        <a:spcAft>
                          <a:spcPts val="0"/>
                        </a:spcAft>
                        <a:buNone/>
                      </a:pPr>
                      <a:r>
                        <a:t/>
                      </a:r>
                      <a:endParaRPr sz="1200"/>
                    </a:p>
                    <a:p>
                      <a:pPr indent="-304800" lvl="0" marL="457200" marR="0" rtl="0" algn="l">
                        <a:lnSpc>
                          <a:spcPct val="100000"/>
                        </a:lnSpc>
                        <a:spcBef>
                          <a:spcPts val="0"/>
                        </a:spcBef>
                        <a:spcAft>
                          <a:spcPts val="0"/>
                        </a:spcAft>
                        <a:buSzPts val="1200"/>
                        <a:buFont typeface="Calibri"/>
                        <a:buChar char="●"/>
                      </a:pPr>
                      <a:r>
                        <a:rPr lang="en-GB" sz="1200"/>
                        <a:t>Greece is made up of the mainland and many islands.  </a:t>
                      </a:r>
                      <a:endParaRPr sz="1200"/>
                    </a:p>
                    <a:p>
                      <a:pPr indent="-304800" lvl="0" marL="457200" marR="0" rtl="0" algn="l">
                        <a:lnSpc>
                          <a:spcPct val="100000"/>
                        </a:lnSpc>
                        <a:spcBef>
                          <a:spcPts val="0"/>
                        </a:spcBef>
                        <a:spcAft>
                          <a:spcPts val="0"/>
                        </a:spcAft>
                        <a:buSzPts val="1200"/>
                        <a:buFont typeface="Calibri"/>
                        <a:buChar char="●"/>
                      </a:pPr>
                      <a:r>
                        <a:rPr lang="en-GB" sz="1200"/>
                        <a:t>Its position by the sea meant that the Greeks were a seafaring people. </a:t>
                      </a:r>
                      <a:endParaRPr sz="1200"/>
                    </a:p>
                    <a:p>
                      <a:pPr indent="-304800" lvl="0" marL="457200" marR="0" rtl="0" algn="l">
                        <a:lnSpc>
                          <a:spcPct val="100000"/>
                        </a:lnSpc>
                        <a:spcBef>
                          <a:spcPts val="0"/>
                        </a:spcBef>
                        <a:spcAft>
                          <a:spcPts val="0"/>
                        </a:spcAft>
                        <a:buSzPts val="1200"/>
                        <a:buFont typeface="Calibri"/>
                        <a:buChar char="●"/>
                      </a:pPr>
                      <a:r>
                        <a:rPr lang="en-GB" sz="1200"/>
                        <a:t>City-states (polis) were created and trade happened between each of the cities.  </a:t>
                      </a:r>
                      <a:endParaRPr sz="1200"/>
                    </a:p>
                    <a:p>
                      <a:pPr indent="-304800" lvl="0" marL="457200" marR="0" rtl="0" algn="l">
                        <a:lnSpc>
                          <a:spcPct val="100000"/>
                        </a:lnSpc>
                        <a:spcBef>
                          <a:spcPts val="0"/>
                        </a:spcBef>
                        <a:spcAft>
                          <a:spcPts val="0"/>
                        </a:spcAft>
                        <a:buSzPts val="1200"/>
                        <a:buFont typeface="Calibri"/>
                        <a:buChar char="●"/>
                      </a:pPr>
                      <a:r>
                        <a:rPr lang="en-GB" sz="1200"/>
                        <a:t>Greece is a warm country, but winds from the Mediterranean, and rains from the north, kept temperatures liveable and created fertile farming conditions.</a:t>
                      </a:r>
                      <a:endParaRPr sz="1200"/>
                    </a:p>
                  </a:txBody>
                  <a:tcPr marT="45725" marB="45725" marR="91450" marL="91450">
                    <a:solidFill>
                      <a:srgbClr val="C9DAF8"/>
                    </a:solidFill>
                  </a:tcPr>
                </a:tc>
              </a:tr>
            </a:tbl>
          </a:graphicData>
        </a:graphic>
      </p:graphicFrame>
      <p:graphicFrame>
        <p:nvGraphicFramePr>
          <p:cNvPr id="89" name="Google Shape;89;p1"/>
          <p:cNvGraphicFramePr/>
          <p:nvPr/>
        </p:nvGraphicFramePr>
        <p:xfrm>
          <a:off x="8203662" y="1271480"/>
          <a:ext cx="3000000" cy="3000000"/>
        </p:xfrm>
        <a:graphic>
          <a:graphicData uri="http://schemas.openxmlformats.org/drawingml/2006/table">
            <a:tbl>
              <a:tblPr bandRow="1" firstRow="1">
                <a:noFill/>
                <a:tableStyleId>{A8BAF946-B1C3-4A3C-958D-355CB5DABD97}</a:tableStyleId>
              </a:tblPr>
              <a:tblGrid>
                <a:gridCol w="3740700"/>
              </a:tblGrid>
              <a:tr h="435375">
                <a:tc>
                  <a:txBody>
                    <a:bodyPr/>
                    <a:lstStyle/>
                    <a:p>
                      <a:pPr indent="0" lvl="0" marL="0" marR="0" rtl="0" algn="l">
                        <a:lnSpc>
                          <a:spcPct val="100000"/>
                        </a:lnSpc>
                        <a:spcBef>
                          <a:spcPts val="0"/>
                        </a:spcBef>
                        <a:spcAft>
                          <a:spcPts val="0"/>
                        </a:spcAft>
                        <a:buClr>
                          <a:srgbClr val="000000"/>
                        </a:buClr>
                        <a:buSzPts val="1800"/>
                        <a:buFont typeface="Arial"/>
                        <a:buNone/>
                      </a:pPr>
                      <a:r>
                        <a:rPr lang="en-GB" sz="1800">
                          <a:solidFill>
                            <a:srgbClr val="000000"/>
                          </a:solidFill>
                        </a:rPr>
                        <a:t>Core Knowledge for Ancient Greeks:</a:t>
                      </a:r>
                      <a:endParaRPr sz="1800" u="none" cap="none" strike="noStrike">
                        <a:solidFill>
                          <a:srgbClr val="000000"/>
                        </a:solidFill>
                      </a:endParaRPr>
                    </a:p>
                  </a:txBody>
                  <a:tcPr marT="45725" marB="45725" marR="91450" marL="91450">
                    <a:solidFill>
                      <a:srgbClr val="FFE599"/>
                    </a:solidFill>
                  </a:tcPr>
                </a:tc>
              </a:tr>
              <a:tr h="5092750">
                <a:tc>
                  <a:txBody>
                    <a:bodyPr/>
                    <a:lstStyle/>
                    <a:p>
                      <a:pPr indent="0" lvl="0" marL="0" marR="0" rtl="0" algn="l">
                        <a:lnSpc>
                          <a:spcPct val="100000"/>
                        </a:lnSpc>
                        <a:spcBef>
                          <a:spcPts val="0"/>
                        </a:spcBef>
                        <a:spcAft>
                          <a:spcPts val="0"/>
                        </a:spcAft>
                        <a:buClr>
                          <a:srgbClr val="000000"/>
                        </a:buClr>
                        <a:buSzPts val="1800"/>
                        <a:buFont typeface="Arial"/>
                        <a:buNone/>
                      </a:pPr>
                      <a:r>
                        <a:rPr lang="en-GB" sz="1100"/>
                        <a:t>Greece was divided into </a:t>
                      </a:r>
                      <a:r>
                        <a:rPr b="1" lang="en-GB" sz="1100"/>
                        <a:t>polis,</a:t>
                      </a:r>
                      <a:r>
                        <a:rPr lang="en-GB" sz="1100"/>
                        <a:t> which each had their own laws and way of life, but they all spoke the same language. The two most well-known were Athens and Sparta.</a:t>
                      </a:r>
                      <a:endParaRPr sz="1100"/>
                    </a:p>
                    <a:p>
                      <a:pPr indent="0" lvl="0" marL="0" marR="0" rtl="0" algn="l">
                        <a:lnSpc>
                          <a:spcPct val="100000"/>
                        </a:lnSpc>
                        <a:spcBef>
                          <a:spcPts val="0"/>
                        </a:spcBef>
                        <a:spcAft>
                          <a:spcPts val="0"/>
                        </a:spcAft>
                        <a:buClr>
                          <a:srgbClr val="000000"/>
                        </a:buClr>
                        <a:buSzPts val="1800"/>
                        <a:buFont typeface="Arial"/>
                        <a:buNone/>
                      </a:pPr>
                      <a:r>
                        <a:t/>
                      </a:r>
                      <a:endParaRPr sz="1100"/>
                    </a:p>
                    <a:p>
                      <a:pPr indent="0" lvl="0" marL="0" marR="0" rtl="0" algn="l">
                        <a:lnSpc>
                          <a:spcPct val="100000"/>
                        </a:lnSpc>
                        <a:spcBef>
                          <a:spcPts val="0"/>
                        </a:spcBef>
                        <a:spcAft>
                          <a:spcPts val="0"/>
                        </a:spcAft>
                        <a:buClr>
                          <a:srgbClr val="000000"/>
                        </a:buClr>
                        <a:buSzPts val="1800"/>
                        <a:buFont typeface="Arial"/>
                        <a:buNone/>
                      </a:pPr>
                      <a:r>
                        <a:rPr lang="en-GB" sz="1100"/>
                        <a:t>In Athens theatre, </a:t>
                      </a:r>
                      <a:r>
                        <a:rPr b="1" lang="en-GB" sz="1100"/>
                        <a:t>architecture</a:t>
                      </a:r>
                      <a:r>
                        <a:rPr lang="en-GB" sz="1100"/>
                        <a:t> and </a:t>
                      </a:r>
                      <a:r>
                        <a:rPr b="1" lang="en-GB" sz="1100"/>
                        <a:t>philosophy</a:t>
                      </a:r>
                      <a:r>
                        <a:rPr lang="en-GB" sz="1100"/>
                        <a:t> were developed, which helped shape modern </a:t>
                      </a:r>
                      <a:r>
                        <a:rPr b="1" lang="en-GB" sz="1100"/>
                        <a:t>society</a:t>
                      </a:r>
                      <a:r>
                        <a:rPr lang="en-GB" sz="1100"/>
                        <a:t> along with science, language and maths. They had a </a:t>
                      </a:r>
                      <a:r>
                        <a:rPr b="1" lang="en-GB" sz="1100"/>
                        <a:t>democratic</a:t>
                      </a:r>
                      <a:r>
                        <a:rPr lang="en-GB" sz="1100"/>
                        <a:t> government - this means that they made decisions by voting like in the UK.</a:t>
                      </a:r>
                      <a:endParaRPr sz="1100"/>
                    </a:p>
                    <a:p>
                      <a:pPr indent="0" lvl="0" marL="0" marR="0" rtl="0" algn="l">
                        <a:lnSpc>
                          <a:spcPct val="100000"/>
                        </a:lnSpc>
                        <a:spcBef>
                          <a:spcPts val="0"/>
                        </a:spcBef>
                        <a:spcAft>
                          <a:spcPts val="0"/>
                        </a:spcAft>
                        <a:buClr>
                          <a:srgbClr val="000000"/>
                        </a:buClr>
                        <a:buSzPts val="1800"/>
                        <a:buFont typeface="Arial"/>
                        <a:buNone/>
                      </a:pPr>
                      <a:r>
                        <a:t/>
                      </a:r>
                      <a:endParaRPr sz="1100"/>
                    </a:p>
                    <a:p>
                      <a:pPr indent="0" lvl="0" marL="0" marR="0" rtl="0" algn="l">
                        <a:lnSpc>
                          <a:spcPct val="100000"/>
                        </a:lnSpc>
                        <a:spcBef>
                          <a:spcPts val="0"/>
                        </a:spcBef>
                        <a:spcAft>
                          <a:spcPts val="0"/>
                        </a:spcAft>
                        <a:buClr>
                          <a:srgbClr val="000000"/>
                        </a:buClr>
                        <a:buSzPts val="1800"/>
                        <a:buFont typeface="Arial"/>
                        <a:buNone/>
                      </a:pPr>
                      <a:r>
                        <a:rPr lang="en-GB" sz="1100"/>
                        <a:t>Life in Sparta was very different as all that was important was to be able to defend Sparta in battle.</a:t>
                      </a:r>
                      <a:endParaRPr sz="1100"/>
                    </a:p>
                    <a:p>
                      <a:pPr indent="0" lvl="0" marL="0" marR="0" rtl="0" algn="l">
                        <a:lnSpc>
                          <a:spcPct val="100000"/>
                        </a:lnSpc>
                        <a:spcBef>
                          <a:spcPts val="0"/>
                        </a:spcBef>
                        <a:spcAft>
                          <a:spcPts val="0"/>
                        </a:spcAft>
                        <a:buClr>
                          <a:srgbClr val="000000"/>
                        </a:buClr>
                        <a:buSzPts val="1800"/>
                        <a:buFont typeface="Arial"/>
                        <a:buNone/>
                      </a:pPr>
                      <a:r>
                        <a:t/>
                      </a:r>
                      <a:endParaRPr sz="1100"/>
                    </a:p>
                    <a:p>
                      <a:pPr indent="0" lvl="0" marL="0" marR="0" rtl="0" algn="l">
                        <a:lnSpc>
                          <a:spcPct val="100000"/>
                        </a:lnSpc>
                        <a:spcBef>
                          <a:spcPts val="0"/>
                        </a:spcBef>
                        <a:spcAft>
                          <a:spcPts val="0"/>
                        </a:spcAft>
                        <a:buClr>
                          <a:srgbClr val="000000"/>
                        </a:buClr>
                        <a:buSzPts val="1800"/>
                        <a:buFont typeface="Arial"/>
                        <a:buNone/>
                      </a:pPr>
                      <a:r>
                        <a:rPr lang="en-GB" sz="1100"/>
                        <a:t>The first Olympic games were held in 776 in the </a:t>
                      </a:r>
                      <a:r>
                        <a:rPr b="1" lang="en-GB" sz="1100"/>
                        <a:t>polis</a:t>
                      </a:r>
                      <a:r>
                        <a:rPr lang="en-GB" sz="1100"/>
                        <a:t> of Olympia.</a:t>
                      </a:r>
                      <a:endParaRPr sz="1100"/>
                    </a:p>
                    <a:p>
                      <a:pPr indent="0" lvl="0" marL="0" marR="0" rtl="0" algn="l">
                        <a:lnSpc>
                          <a:spcPct val="100000"/>
                        </a:lnSpc>
                        <a:spcBef>
                          <a:spcPts val="0"/>
                        </a:spcBef>
                        <a:spcAft>
                          <a:spcPts val="0"/>
                        </a:spcAft>
                        <a:buClr>
                          <a:srgbClr val="000000"/>
                        </a:buClr>
                        <a:buSzPts val="1800"/>
                        <a:buFont typeface="Arial"/>
                        <a:buNone/>
                      </a:pPr>
                      <a:r>
                        <a:t/>
                      </a:r>
                      <a:endParaRPr sz="1100"/>
                    </a:p>
                    <a:p>
                      <a:pPr indent="0" lvl="0" marL="0" marR="0" rtl="0" algn="l">
                        <a:lnSpc>
                          <a:spcPct val="100000"/>
                        </a:lnSpc>
                        <a:spcBef>
                          <a:spcPts val="0"/>
                        </a:spcBef>
                        <a:spcAft>
                          <a:spcPts val="0"/>
                        </a:spcAft>
                        <a:buClr>
                          <a:srgbClr val="000000"/>
                        </a:buClr>
                        <a:buSzPts val="1800"/>
                        <a:buFont typeface="Arial"/>
                        <a:buNone/>
                      </a:pPr>
                      <a:r>
                        <a:rPr lang="en-GB" sz="1100"/>
                        <a:t>Religion was very important in ancient Greece. They were </a:t>
                      </a:r>
                      <a:r>
                        <a:rPr b="1" lang="en-GB" sz="1100"/>
                        <a:t>polytheists</a:t>
                      </a:r>
                      <a:r>
                        <a:rPr lang="en-GB" sz="1100"/>
                        <a:t>, which meant they believed in many gods and goddesses. Each god and goddess was in charge of different parts of their lives. Temples were built in their honour and they featured heavily in the stories of Greek </a:t>
                      </a:r>
                      <a:r>
                        <a:rPr b="1" lang="en-GB" sz="1100"/>
                        <a:t>mythology.</a:t>
                      </a:r>
                      <a:endParaRPr b="1" sz="1100"/>
                    </a:p>
                    <a:p>
                      <a:pPr indent="0" lvl="0" marL="0" marR="0" rtl="0" algn="l">
                        <a:lnSpc>
                          <a:spcPct val="100000"/>
                        </a:lnSpc>
                        <a:spcBef>
                          <a:spcPts val="0"/>
                        </a:spcBef>
                        <a:spcAft>
                          <a:spcPts val="0"/>
                        </a:spcAft>
                        <a:buClr>
                          <a:srgbClr val="000000"/>
                        </a:buClr>
                        <a:buSzPts val="1800"/>
                        <a:buFont typeface="Arial"/>
                        <a:buNone/>
                      </a:pPr>
                      <a:r>
                        <a:t/>
                      </a:r>
                      <a:endParaRPr b="1" sz="1100"/>
                    </a:p>
                    <a:p>
                      <a:pPr indent="0" lvl="0" marL="0" marR="0" rtl="0" algn="l">
                        <a:lnSpc>
                          <a:spcPct val="100000"/>
                        </a:lnSpc>
                        <a:spcBef>
                          <a:spcPts val="0"/>
                        </a:spcBef>
                        <a:spcAft>
                          <a:spcPts val="0"/>
                        </a:spcAft>
                        <a:buClr>
                          <a:srgbClr val="000000"/>
                        </a:buClr>
                        <a:buSzPts val="1800"/>
                        <a:buFont typeface="Arial"/>
                        <a:buNone/>
                      </a:pPr>
                      <a:r>
                        <a:rPr lang="en-GB" sz="1100"/>
                        <a:t>A </a:t>
                      </a:r>
                      <a:r>
                        <a:rPr b="1" lang="en-GB" sz="1100"/>
                        <a:t>polis</a:t>
                      </a:r>
                      <a:r>
                        <a:rPr lang="en-GB" sz="1100"/>
                        <a:t> consisted of an </a:t>
                      </a:r>
                      <a:r>
                        <a:rPr b="1" lang="en-GB" sz="1100"/>
                        <a:t>urban </a:t>
                      </a:r>
                      <a:r>
                        <a:rPr lang="en-GB" sz="1100"/>
                        <a:t>centre, often fortified and with a sacred centre built on a natural </a:t>
                      </a:r>
                      <a:r>
                        <a:rPr b="1" lang="en-GB" sz="1100"/>
                        <a:t>acropolis (citadel)</a:t>
                      </a:r>
                      <a:r>
                        <a:rPr lang="en-GB" sz="1100"/>
                        <a:t> or harbour.</a:t>
                      </a:r>
                      <a:endParaRPr sz="1100"/>
                    </a:p>
                  </a:txBody>
                  <a:tcPr marT="45725" marB="45725" marR="91450" marL="91450">
                    <a:solidFill>
                      <a:srgbClr val="C9DAF8"/>
                    </a:solidFill>
                  </a:tcPr>
                </a:tc>
              </a:tr>
            </a:tbl>
          </a:graphicData>
        </a:graphic>
      </p:graphicFrame>
      <p:pic>
        <p:nvPicPr>
          <p:cNvPr id="90" name="Google Shape;90;p1"/>
          <p:cNvPicPr preferRelativeResize="0"/>
          <p:nvPr/>
        </p:nvPicPr>
        <p:blipFill>
          <a:blip r:embed="rId3">
            <a:alphaModFix/>
          </a:blip>
          <a:stretch>
            <a:fillRect/>
          </a:stretch>
        </p:blipFill>
        <p:spPr>
          <a:xfrm>
            <a:off x="4413775" y="2042425"/>
            <a:ext cx="3397925" cy="1992900"/>
          </a:xfrm>
          <a:prstGeom prst="rect">
            <a:avLst/>
          </a:prstGeom>
          <a:noFill/>
          <a:ln>
            <a:noFill/>
          </a:ln>
        </p:spPr>
      </p:pic>
      <p:pic>
        <p:nvPicPr>
          <p:cNvPr id="91" name="Google Shape;91;p1"/>
          <p:cNvPicPr preferRelativeResize="0"/>
          <p:nvPr/>
        </p:nvPicPr>
        <p:blipFill>
          <a:blip r:embed="rId4">
            <a:alphaModFix/>
          </a:blip>
          <a:stretch>
            <a:fillRect/>
          </a:stretch>
        </p:blipFill>
        <p:spPr>
          <a:xfrm>
            <a:off x="95950" y="4456425"/>
            <a:ext cx="4166151" cy="219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graphicFrame>
        <p:nvGraphicFramePr>
          <p:cNvPr id="96" name="Google Shape;96;g71505e8fb6_0_5"/>
          <p:cNvGraphicFramePr/>
          <p:nvPr/>
        </p:nvGraphicFramePr>
        <p:xfrm>
          <a:off x="406325" y="248725"/>
          <a:ext cx="3000000" cy="3000000"/>
        </p:xfrm>
        <a:graphic>
          <a:graphicData uri="http://schemas.openxmlformats.org/drawingml/2006/table">
            <a:tbl>
              <a:tblPr>
                <a:noFill/>
                <a:tableStyleId>{AB732C4B-EBE6-4CC9-BFF4-183C55475213}</a:tableStyleId>
              </a:tblPr>
              <a:tblGrid>
                <a:gridCol w="5665000"/>
                <a:gridCol w="5676450"/>
              </a:tblGrid>
              <a:tr h="333025">
                <a:tc gridSpan="2">
                  <a:txBody>
                    <a:bodyPr/>
                    <a:lstStyle/>
                    <a:p>
                      <a:pPr indent="0" lvl="0" marL="0" marR="0" rtl="0" algn="l">
                        <a:lnSpc>
                          <a:spcPct val="100000"/>
                        </a:lnSpc>
                        <a:spcBef>
                          <a:spcPts val="0"/>
                        </a:spcBef>
                        <a:spcAft>
                          <a:spcPts val="0"/>
                        </a:spcAft>
                        <a:buClr>
                          <a:schemeClr val="dk1"/>
                        </a:buClr>
                        <a:buSzPts val="1800"/>
                        <a:buFont typeface="Arial"/>
                        <a:buNone/>
                      </a:pPr>
                      <a:r>
                        <a:rPr b="1" lang="en-GB" sz="1800">
                          <a:solidFill>
                            <a:schemeClr val="dk1"/>
                          </a:solidFill>
                          <a:latin typeface="Calibri"/>
                          <a:ea typeface="Calibri"/>
                          <a:cs typeface="Calibri"/>
                          <a:sym typeface="Calibri"/>
                        </a:rPr>
                        <a:t>Historical </a:t>
                      </a:r>
                      <a:r>
                        <a:rPr b="1" lang="en-GB" sz="1800" u="none" cap="none" strike="noStrike">
                          <a:solidFill>
                            <a:schemeClr val="dk1"/>
                          </a:solidFill>
                          <a:latin typeface="Calibri"/>
                          <a:ea typeface="Calibri"/>
                          <a:cs typeface="Calibri"/>
                          <a:sym typeface="Calibri"/>
                        </a:rPr>
                        <a:t>Vocabulary:</a:t>
                      </a:r>
                      <a:endParaRPr sz="11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9"/>
                    </a:solidFill>
                  </a:tcPr>
                </a:tc>
                <a:tc hMerge="1"/>
              </a:tr>
              <a:tr h="396200">
                <a:tc>
                  <a:txBody>
                    <a:bodyPr/>
                    <a:lstStyle/>
                    <a:p>
                      <a:pPr indent="0" lvl="0" marL="0" marR="0" rtl="0" algn="l">
                        <a:lnSpc>
                          <a:spcPct val="100000"/>
                        </a:lnSpc>
                        <a:spcBef>
                          <a:spcPts val="0"/>
                        </a:spcBef>
                        <a:spcAft>
                          <a:spcPts val="0"/>
                        </a:spcAft>
                        <a:buClr>
                          <a:srgbClr val="000000"/>
                        </a:buClr>
                        <a:buSzPts val="1100"/>
                        <a:buFont typeface="Arial"/>
                        <a:buNone/>
                      </a:pPr>
                      <a:r>
                        <a:rPr lang="en-GB" sz="1200" u="none" cap="none" strike="noStrike">
                          <a:latin typeface="Calibri"/>
                          <a:ea typeface="Calibri"/>
                          <a:cs typeface="Calibri"/>
                          <a:sym typeface="Calibri"/>
                        </a:rPr>
                        <a:t>A</a:t>
                      </a:r>
                      <a:r>
                        <a:rPr lang="en-GB" sz="1200">
                          <a:latin typeface="Calibri"/>
                          <a:ea typeface="Calibri"/>
                          <a:cs typeface="Calibri"/>
                          <a:sym typeface="Calibri"/>
                        </a:rPr>
                        <a:t>cropolis: the citadel of an ancient Greek city.</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GB" sz="1200">
                          <a:latin typeface="Calibri"/>
                          <a:ea typeface="Calibri"/>
                          <a:cs typeface="Calibri"/>
                          <a:sym typeface="Calibri"/>
                        </a:rPr>
                        <a:t>Fertile: rich in nutrients to support the growth of many plants.</a:t>
                      </a:r>
                      <a:endParaRPr sz="1200">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68475">
                <a:tc>
                  <a:txBody>
                    <a:bodyPr/>
                    <a:lstStyle/>
                    <a:p>
                      <a:pPr indent="0" lvl="0" marL="0" marR="0" rtl="0" algn="l">
                        <a:lnSpc>
                          <a:spcPct val="100000"/>
                        </a:lnSpc>
                        <a:spcBef>
                          <a:spcPts val="0"/>
                        </a:spcBef>
                        <a:spcAft>
                          <a:spcPts val="0"/>
                        </a:spcAft>
                        <a:buClr>
                          <a:srgbClr val="000000"/>
                        </a:buClr>
                        <a:buSzPts val="1100"/>
                        <a:buFont typeface="Arial"/>
                        <a:buNone/>
                      </a:pPr>
                      <a:r>
                        <a:rPr lang="en-GB" sz="1200">
                          <a:latin typeface="Calibri"/>
                          <a:ea typeface="Calibri"/>
                          <a:cs typeface="Calibri"/>
                          <a:sym typeface="Calibri"/>
                        </a:rPr>
                        <a:t>Archeologist: someone who studies the past by exploring old remains.</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GB" sz="1200">
                          <a:latin typeface="Calibri"/>
                          <a:ea typeface="Calibri"/>
                          <a:cs typeface="Calibri"/>
                          <a:sym typeface="Calibri"/>
                        </a:rPr>
                        <a:t>Invasion: to try and take over a place by force.</a:t>
                      </a:r>
                      <a:endParaRPr sz="1200">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85000">
                <a:tc>
                  <a:txBody>
                    <a:bodyPr/>
                    <a:lstStyle/>
                    <a:p>
                      <a:pPr indent="0" lvl="0" marL="0" marR="0" rtl="0" algn="l">
                        <a:lnSpc>
                          <a:spcPct val="100000"/>
                        </a:lnSpc>
                        <a:spcBef>
                          <a:spcPts val="0"/>
                        </a:spcBef>
                        <a:spcAft>
                          <a:spcPts val="0"/>
                        </a:spcAft>
                        <a:buClr>
                          <a:srgbClr val="000000"/>
                        </a:buClr>
                        <a:buSzPts val="1100"/>
                        <a:buFont typeface="Arial"/>
                        <a:buNone/>
                      </a:pPr>
                      <a:r>
                        <a:rPr lang="en-GB" sz="1200">
                          <a:latin typeface="Calibri"/>
                          <a:ea typeface="Calibri"/>
                          <a:cs typeface="Calibri"/>
                          <a:sym typeface="Calibri"/>
                        </a:rPr>
                        <a:t>Architecture: the art of planning, designing and constructing buildings.</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GB" sz="1200">
                          <a:latin typeface="Calibri"/>
                          <a:ea typeface="Calibri"/>
                          <a:cs typeface="Calibri"/>
                          <a:sym typeface="Calibri"/>
                        </a:rPr>
                        <a:t>Merchant: a person who buys or sells goods in large quantities.</a:t>
                      </a:r>
                      <a:endParaRPr sz="1200">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68475">
                <a:tc>
                  <a:txBody>
                    <a:bodyPr/>
                    <a:lstStyle/>
                    <a:p>
                      <a:pPr indent="0" lvl="0" marL="0" marR="0" rtl="0" algn="l">
                        <a:lnSpc>
                          <a:spcPct val="100000"/>
                        </a:lnSpc>
                        <a:spcBef>
                          <a:spcPts val="0"/>
                        </a:spcBef>
                        <a:spcAft>
                          <a:spcPts val="0"/>
                        </a:spcAft>
                        <a:buClr>
                          <a:srgbClr val="000000"/>
                        </a:buClr>
                        <a:buSzPts val="1100"/>
                        <a:buFont typeface="Arial"/>
                        <a:buNone/>
                      </a:pPr>
                      <a:r>
                        <a:rPr lang="en-GB" sz="1200">
                          <a:latin typeface="Calibri"/>
                          <a:ea typeface="Calibri"/>
                          <a:cs typeface="Calibri"/>
                          <a:sym typeface="Calibri"/>
                        </a:rPr>
                        <a:t>Chronology: the order of events in time.</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GB" sz="1200">
                          <a:latin typeface="Calibri"/>
                          <a:ea typeface="Calibri"/>
                          <a:cs typeface="Calibri"/>
                          <a:sym typeface="Calibri"/>
                        </a:rPr>
                        <a:t>Military: relating to or belonging to the army.</a:t>
                      </a:r>
                      <a:endParaRPr sz="1200">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51950">
                <a:tc>
                  <a:txBody>
                    <a:bodyPr/>
                    <a:lstStyle/>
                    <a:p>
                      <a:pPr indent="0" lvl="0" marL="0" marR="0" rtl="0" algn="l">
                        <a:lnSpc>
                          <a:spcPct val="115000"/>
                        </a:lnSpc>
                        <a:spcBef>
                          <a:spcPts val="0"/>
                        </a:spcBef>
                        <a:spcAft>
                          <a:spcPts val="0"/>
                        </a:spcAft>
                        <a:buClr>
                          <a:srgbClr val="000000"/>
                        </a:buClr>
                        <a:buSzPts val="1100"/>
                        <a:buFont typeface="Arial"/>
                        <a:buNone/>
                      </a:pPr>
                      <a:r>
                        <a:rPr lang="en-GB" sz="1200">
                          <a:latin typeface="Calibri"/>
                          <a:ea typeface="Calibri"/>
                          <a:cs typeface="Calibri"/>
                          <a:sym typeface="Calibri"/>
                        </a:rPr>
                        <a:t>Circa: Latin meaning ‘around’. c800BC means around 800BC.</a:t>
                      </a:r>
                      <a:endParaRPr sz="1200" u="none" cap="none" strike="noStrike">
                        <a:latin typeface="Calibri"/>
                        <a:ea typeface="Calibri"/>
                        <a:cs typeface="Calibri"/>
                        <a:sym typeface="Calibri"/>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GB" sz="1200">
                          <a:latin typeface="Calibri"/>
                          <a:ea typeface="Calibri"/>
                          <a:cs typeface="Calibri"/>
                          <a:sym typeface="Calibri"/>
                        </a:rPr>
                        <a:t>Mythology: a group of myths, especially all the myths from a particular country, religion or culture.</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441650">
                <a:tc>
                  <a:txBody>
                    <a:bodyPr/>
                    <a:lstStyle/>
                    <a:p>
                      <a:pPr indent="0" lvl="0" marL="0" marR="0" rtl="0" algn="l">
                        <a:lnSpc>
                          <a:spcPct val="100000"/>
                        </a:lnSpc>
                        <a:spcBef>
                          <a:spcPts val="0"/>
                        </a:spcBef>
                        <a:spcAft>
                          <a:spcPts val="0"/>
                        </a:spcAft>
                        <a:buClr>
                          <a:schemeClr val="dk1"/>
                        </a:buClr>
                        <a:buSzPts val="1100"/>
                        <a:buFont typeface="Arial"/>
                        <a:buNone/>
                      </a:pPr>
                      <a:r>
                        <a:rPr lang="en-GB" sz="1200">
                          <a:latin typeface="Calibri"/>
                          <a:ea typeface="Calibri"/>
                          <a:cs typeface="Calibri"/>
                          <a:sym typeface="Calibri"/>
                        </a:rPr>
                        <a:t>Citadel: a strong building in or near a city, where people could shelter for safety.</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GB" sz="1200">
                          <a:latin typeface="Calibri"/>
                          <a:ea typeface="Calibri"/>
                          <a:cs typeface="Calibri"/>
                          <a:sym typeface="Calibri"/>
                        </a:rPr>
                        <a:t>Philosophy: the study or creation of theories about basic things such as the nature of existence, knowledge, and thought, or about how people should live.</a:t>
                      </a:r>
                      <a:endParaRPr sz="12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025">
                <a:tc>
                  <a:txBody>
                    <a:bodyPr/>
                    <a:lstStyle/>
                    <a:p>
                      <a:pPr indent="0" lvl="0" marL="0" marR="0" rtl="0" algn="l">
                        <a:lnSpc>
                          <a:spcPct val="100000"/>
                        </a:lnSpc>
                        <a:spcBef>
                          <a:spcPts val="0"/>
                        </a:spcBef>
                        <a:spcAft>
                          <a:spcPts val="0"/>
                        </a:spcAft>
                        <a:buClr>
                          <a:srgbClr val="000000"/>
                        </a:buClr>
                        <a:buSzPts val="1100"/>
                        <a:buFont typeface="Arial"/>
                        <a:buNone/>
                      </a:pPr>
                      <a:r>
                        <a:rPr lang="en-GB" sz="1200">
                          <a:latin typeface="Calibri"/>
                          <a:ea typeface="Calibri"/>
                          <a:cs typeface="Calibri"/>
                          <a:sym typeface="Calibri"/>
                        </a:rPr>
                        <a:t>Civilisation: a human society with its own special organisation and culture.</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200">
                          <a:latin typeface="Calibri"/>
                          <a:ea typeface="Calibri"/>
                          <a:cs typeface="Calibri"/>
                          <a:sym typeface="Calibri"/>
                        </a:rPr>
                        <a:t>Polis: an ancient Greek city state.</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025">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Climate: the general weather conditions which are typical to a place.</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Polytheists: the worship of or belief in more than one god.</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025">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Continent: a very large area of land that consists of many countries. Europe is a continent.</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Seafaring: working as a sailor or travelling regularly on the sea.</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025">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Culture: activities such as the arts and philosophy, which are considered to be important for the development of civilisation.</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Society: people in general, thought of as a large organised group.</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50500">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Deity: a god or goddess.</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Trade: the activity of buying, selling, or exchanging goods or services.</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50500">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Democracy: a fair political system where all adults vote for an elected government. The government then makes decisions on how to run the country.</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Urban: belonging to, or relating to, a town or city.</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50500">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Empire: a number of individual nations that are all controlled by the government or ruler of one particular country.</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None/>
                      </a:pPr>
                      <a:r>
                        <a:rPr lang="en-GB" sz="1200">
                          <a:latin typeface="Calibri"/>
                          <a:ea typeface="Calibri"/>
                          <a:cs typeface="Calibri"/>
                          <a:sym typeface="Calibri"/>
                        </a:rPr>
                        <a:t>Warfare: the activity of fighting a war.</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2020-03-03T15:52:23Z</dcterms:created>
  <dc:creator>Samantha McInnes</dc:creator>
</cp:coreProperties>
</file>