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8" roundtripDataSignature="AMtx7mh2yOqScNmsWaysZCs8h5/FXE1s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488B90FF-645D-44F2-AF0A-E848351F9DBC}">
  <a:tblStyle styleId="{488B90FF-645D-44F2-AF0A-E848351F9DB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  <a:tblStyle styleId="{92DD20D8-CFCD-46D4-B9D0-84B616D5FB47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1505e8fb6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g71505e8fb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68950" y="304025"/>
            <a:ext cx="11775300" cy="486000"/>
          </a:xfrm>
          <a:prstGeom prst="rect">
            <a:avLst/>
          </a:prstGeom>
          <a:solidFill>
            <a:srgbClr val="C9DAF8"/>
          </a:solidFill>
          <a:ln cap="flat" cmpd="sng" w="317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Catton Grove Primary School - Geography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5" name="Google Shape;85;p1"/>
          <p:cNvGraphicFramePr/>
          <p:nvPr/>
        </p:nvGraphicFramePr>
        <p:xfrm>
          <a:off x="168950" y="84023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{488B90FF-645D-44F2-AF0A-E848351F9DBC}</a:tableStyleId>
              </a:tblPr>
              <a:tblGrid>
                <a:gridCol w="1516175"/>
                <a:gridCol w="2525275"/>
                <a:gridCol w="773395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Year 4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Topic: Rivers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Strand: </a:t>
                      </a:r>
                      <a:r>
                        <a:rPr lang="en-GB" sz="1800">
                          <a:solidFill>
                            <a:schemeClr val="dk1"/>
                          </a:solidFill>
                        </a:rPr>
                        <a:t>Human and Physical </a:t>
                      </a:r>
                      <a:r>
                        <a:rPr lang="en-GB" sz="1800">
                          <a:solidFill>
                            <a:schemeClr val="dk1"/>
                          </a:solidFill>
                        </a:rPr>
                        <a:t>Geography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" name="Google Shape;86;p1"/>
          <p:cNvGraphicFramePr/>
          <p:nvPr/>
        </p:nvGraphicFramePr>
        <p:xfrm>
          <a:off x="168950" y="129747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{488B90FF-645D-44F2-AF0A-E848351F9DBC}</a:tableStyleId>
              </a:tblPr>
              <a:tblGrid>
                <a:gridCol w="4049825"/>
              </a:tblGrid>
              <a:tr h="286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What should I already know?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1177475">
                <a:tc>
                  <a:txBody>
                    <a:bodyPr/>
                    <a:lstStyle/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-GB" sz="1200"/>
                        <a:t>The name and location of  the world’s seven continents and five oceans.</a:t>
                      </a:r>
                      <a:endParaRPr sz="1200"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-GB" sz="1200"/>
                        <a:t>To know that a river is a large natural stream of water.</a:t>
                      </a:r>
                      <a:endParaRPr sz="1200"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-GB" sz="1200"/>
                        <a:t>To know that a stream is a small river.</a:t>
                      </a:r>
                      <a:endParaRPr sz="1200"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-GB" sz="1200"/>
                        <a:t>The water cycle.</a:t>
                      </a:r>
                      <a:endParaRPr sz="1200"/>
                    </a:p>
                  </a:txBody>
                  <a:tcPr marT="91425" marB="91425" marR="114300" marL="11430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7" name="Google Shape;87;p1"/>
          <p:cNvGraphicFramePr/>
          <p:nvPr/>
        </p:nvGraphicFramePr>
        <p:xfrm>
          <a:off x="168950" y="291884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{488B90FF-645D-44F2-AF0A-E848351F9DBC}</a:tableStyleId>
              </a:tblPr>
              <a:tblGrid>
                <a:gridCol w="4049825"/>
              </a:tblGrid>
              <a:tr h="2558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Scientific Skills and Enquiry: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1283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/>
                        <a:t>How do the features of a river change along its course?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/>
                        <a:t>What are the names and locations of the major rivers in the UK?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/>
                        <a:t>What are the names and locations of the major rivers of the world?</a:t>
                      </a:r>
                      <a:endParaRPr sz="1200"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/>
                        <a:t>How do you use a compass to navigate?</a:t>
                      </a:r>
                      <a:endParaRPr sz="1200"/>
                    </a:p>
                  </a:txBody>
                  <a:tcPr marT="45725" marB="45725" marR="91450" marL="9145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8" name="Google Shape;88;p1"/>
          <p:cNvGraphicFramePr/>
          <p:nvPr/>
        </p:nvGraphicFramePr>
        <p:xfrm>
          <a:off x="4326306" y="127148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{488B90FF-645D-44F2-AF0A-E848351F9DBC}</a:tableStyleId>
              </a:tblPr>
              <a:tblGrid>
                <a:gridCol w="7618050"/>
              </a:tblGrid>
              <a:tr h="641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>
                          <a:solidFill>
                            <a:srgbClr val="000000"/>
                          </a:solidFill>
                        </a:rPr>
                        <a:t>Geographical</a:t>
                      </a:r>
                      <a:r>
                        <a:rPr lang="en-GB" sz="180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Core Knowledge: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</a:tr>
              <a:tr h="327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0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97% of all water on Earth is found in the oceans. The remaining 3% is fresh water, part of this small percentage includes rivers. </a:t>
                      </a:r>
                      <a:endParaRPr sz="10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0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 river has three stages - the upper course, the middle course and the lower stage.</a:t>
                      </a:r>
                      <a:endParaRPr sz="10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0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Rivers usually start (upper course) on high land - hills and mountains. High levels of rainfall </a:t>
                      </a:r>
                      <a:endParaRPr sz="10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0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feed the emerging river.</a:t>
                      </a:r>
                      <a:endParaRPr sz="10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0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 the middle course, rivers become wider and deeper. The land here becomes flatter.</a:t>
                      </a:r>
                      <a:endParaRPr sz="10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000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 the lower course of the river, the land is flat and the river is at its widest.</a:t>
                      </a:r>
                      <a:endParaRPr sz="10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190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" name="Google Shape;89;p1"/>
          <p:cNvGraphicFramePr/>
          <p:nvPr/>
        </p:nvGraphicFramePr>
        <p:xfrm>
          <a:off x="4326288" y="52371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{488B90FF-645D-44F2-AF0A-E848351F9DBC}</a:tableStyleId>
              </a:tblPr>
              <a:tblGrid>
                <a:gridCol w="7618050"/>
              </a:tblGrid>
              <a:tr h="526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Our Learning Objectives: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1018725">
                <a:tc>
                  <a:txBody>
                    <a:bodyPr/>
                    <a:lstStyle/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/>
                        <a:t>To locate and name the main rivers and seas of the UK and the world.</a:t>
                      </a:r>
                      <a:endParaRPr sz="1200"/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-GB" sz="1200"/>
                        <a:t>To identify rivers and seas using an atlas or a map.</a:t>
                      </a:r>
                      <a:endParaRPr sz="1200"/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-GB" sz="1200"/>
                        <a:t>To identify parts of a river.</a:t>
                      </a:r>
                      <a:endParaRPr sz="1200"/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-GB" sz="1200"/>
                        <a:t>To use a compass to navigate.</a:t>
                      </a:r>
                      <a:endParaRPr sz="1200"/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-GB" sz="1200"/>
                        <a:t>To understand the importance of rivers,</a:t>
                      </a:r>
                      <a:endParaRPr sz="1200"/>
                    </a:p>
                  </a:txBody>
                  <a:tcPr marT="91425" marB="91425" marR="114300" marL="11430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0" name="Google Shape;90;p1"/>
          <p:cNvGraphicFramePr/>
          <p:nvPr/>
        </p:nvGraphicFramePr>
        <p:xfrm>
          <a:off x="168949" y="516075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{488B90FF-645D-44F2-AF0A-E848351F9DBC}</a:tableStyleId>
              </a:tblPr>
              <a:tblGrid>
                <a:gridCol w="4049825"/>
              </a:tblGrid>
              <a:tr h="491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Misconceptions: 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1034250">
                <a:tc>
                  <a:txBody>
                    <a:bodyPr/>
                    <a:lstStyle/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>
                          <a:highlight>
                            <a:srgbClr val="FFFF00"/>
                          </a:highlight>
                        </a:rPr>
                        <a:t>Steam is visible. </a:t>
                      </a:r>
                      <a:endParaRPr sz="1200" u="none" cap="none" strike="noStrike">
                        <a:highlight>
                          <a:srgbClr val="FFFF00"/>
                        </a:highlight>
                      </a:endParaRPr>
                    </a:p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>
                          <a:highlight>
                            <a:srgbClr val="FFFF00"/>
                          </a:highlight>
                        </a:rPr>
                        <a:t>Steam and condensation are the same. </a:t>
                      </a:r>
                      <a:endParaRPr sz="1200" u="none" cap="none" strike="noStrike">
                        <a:highlight>
                          <a:srgbClr val="FFFF00"/>
                        </a:highlight>
                      </a:endParaRPr>
                    </a:p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>
                          <a:highlight>
                            <a:srgbClr val="FFFF00"/>
                          </a:highlight>
                        </a:rPr>
                        <a:t>Evaporation only occurs when water is boiling. </a:t>
                      </a:r>
                      <a:endParaRPr sz="1200" u="none" cap="none" strike="noStrike">
                        <a:highlight>
                          <a:srgbClr val="FFFF00"/>
                        </a:highlight>
                      </a:endParaRPr>
                    </a:p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>
                          <a:highlight>
                            <a:srgbClr val="FFFF00"/>
                          </a:highlight>
                        </a:rPr>
                        <a:t>Clouds are made of gas. </a:t>
                      </a:r>
                      <a:endParaRPr sz="1200" u="none" cap="none" strike="noStrike">
                        <a:highlight>
                          <a:srgbClr val="FFFF00"/>
                        </a:highlight>
                      </a:endParaRPr>
                    </a:p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>
                          <a:highlight>
                            <a:srgbClr val="FFFF00"/>
                          </a:highlight>
                        </a:rPr>
                        <a:t>Boiling/evaporation are irreversible changes. </a:t>
                      </a:r>
                      <a:endParaRPr sz="1200" u="none" cap="none" strike="noStrike">
                        <a:highlight>
                          <a:srgbClr val="FFFF00"/>
                        </a:highlight>
                      </a:endParaRPr>
                    </a:p>
                  </a:txBody>
                  <a:tcPr marT="45725" marB="45725" marR="91450" marL="9145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pic>
        <p:nvPicPr>
          <p:cNvPr id="91" name="Google Shape;91;p1"/>
          <p:cNvPicPr preferRelativeResize="0"/>
          <p:nvPr/>
        </p:nvPicPr>
        <p:blipFill rotWithShape="1">
          <a:blip r:embed="rId3">
            <a:alphaModFix/>
          </a:blip>
          <a:srcRect b="2657" l="3381" r="0" t="0"/>
          <a:stretch/>
        </p:blipFill>
        <p:spPr>
          <a:xfrm>
            <a:off x="10166775" y="2334100"/>
            <a:ext cx="1497825" cy="271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86838" y="3751400"/>
            <a:ext cx="3218328" cy="129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Google Shape;97;g71505e8fb6_0_5"/>
          <p:cNvGraphicFramePr/>
          <p:nvPr/>
        </p:nvGraphicFramePr>
        <p:xfrm>
          <a:off x="113300" y="248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{92DD20D8-CFCD-46D4-B9D0-84B616D5FB47}</a:tableStyleId>
              </a:tblPr>
              <a:tblGrid>
                <a:gridCol w="2983325"/>
                <a:gridCol w="2997600"/>
              </a:tblGrid>
              <a:tr h="601125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GB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Scientific Vocabulary:</a:t>
                      </a:r>
                      <a:endParaRPr b="1" sz="1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 hMerge="1"/>
              </a:tr>
              <a:tr h="763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absorb: </a:t>
                      </a: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soak up or take in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71755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liquid: in a form that flows easily and is neither a solid nor a gas.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1025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atmosphere: the layer of air or other gases around a planet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71755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precipitation: rain, snow, sleet, dew, etc, formed by condensation of water vapour in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71120" marR="0" rtl="0" algn="l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atmosphere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950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condensation: small drops of water which form when water vapour or steam touches a cold surface, such as a window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71755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runoff: rain in excess of the amount absorbed by the ground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763250">
                <a:tc>
                  <a:txBody>
                    <a:bodyPr/>
                    <a:lstStyle/>
                    <a:p>
                      <a:pPr indent="0" lvl="0" marL="71755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evaporation: to turn from liquid into gas; pass away in the form of vapour.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71755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surface: </a:t>
                      </a:r>
                      <a:r>
                        <a:rPr lang="en-GB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flat top part of something or </a:t>
                      </a: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outside of it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1062575">
                <a:tc>
                  <a:txBody>
                    <a:bodyPr/>
                    <a:lstStyle/>
                    <a:p>
                      <a:pPr indent="0" lvl="0" marL="71755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gas : a form of matter that is neither liquid nor solid. A gas rapidly spreads out when it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71120" marR="0" rtl="0" algn="l"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 warmed and contracts when it is cooled.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transpiration: evaporation of water from a plant’s leaves, stem or flowers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1287075">
                <a:tc>
                  <a:txBody>
                    <a:bodyPr/>
                    <a:lstStyle/>
                    <a:p>
                      <a:pPr indent="0" lvl="0" marL="71755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groundwater: water that is found under the ground. Groundwater has usually passed down through the soil and become trapped by rocks.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71755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water vapour: Water in the gaseous state, when due to evaporation at a temperature below the boiling point.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8" name="Google Shape;98;g71505e8fb6_0_5"/>
          <p:cNvGraphicFramePr/>
          <p:nvPr/>
        </p:nvGraphicFramePr>
        <p:xfrm>
          <a:off x="6549625" y="40968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{488B90FF-645D-44F2-AF0A-E848351F9DBC}</a:tableStyleId>
              </a:tblPr>
              <a:tblGrid>
                <a:gridCol w="4997750"/>
              </a:tblGrid>
              <a:tr h="469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Fun Facts: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1795550">
                <a:tc>
                  <a:txBody>
                    <a:bodyPr/>
                    <a:lstStyle/>
                    <a:p>
                      <a:pPr indent="-30480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>
                          <a:solidFill>
                            <a:srgbClr val="222222"/>
                          </a:solidFill>
                        </a:rPr>
                        <a:t>Of all the </a:t>
                      </a:r>
                      <a:r>
                        <a:rPr b="1" lang="en-GB" sz="1200" u="none" cap="none" strike="noStrike">
                          <a:solidFill>
                            <a:srgbClr val="222222"/>
                          </a:solidFill>
                        </a:rPr>
                        <a:t>water</a:t>
                      </a:r>
                      <a:r>
                        <a:rPr lang="en-GB" sz="1200" u="none" cap="none" strike="noStrike">
                          <a:solidFill>
                            <a:srgbClr val="222222"/>
                          </a:solidFill>
                        </a:rPr>
                        <a:t> on earth, only 1% of it is suitable for human use. </a:t>
                      </a:r>
                      <a:endParaRPr sz="1200" u="none" cap="none" strike="noStrike">
                        <a:solidFill>
                          <a:srgbClr val="222222"/>
                        </a:solidFill>
                      </a:endParaRPr>
                    </a:p>
                    <a:p>
                      <a:pPr indent="-30480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200"/>
                        <a:buFont typeface="Arial"/>
                        <a:buChar char="●"/>
                      </a:pPr>
                      <a:r>
                        <a:rPr b="1" lang="en-GB" sz="1200" u="none" cap="none" strike="noStrike">
                          <a:solidFill>
                            <a:srgbClr val="222222"/>
                          </a:solidFill>
                        </a:rPr>
                        <a:t>Water</a:t>
                      </a:r>
                      <a:r>
                        <a:rPr lang="en-GB" sz="1200" u="none" cap="none" strike="noStrike">
                          <a:solidFill>
                            <a:srgbClr val="222222"/>
                          </a:solidFill>
                        </a:rPr>
                        <a:t> evaporates from the ground, turns into clouds, falls as rain, sleet or snow, and the whole process continues endlessly in a </a:t>
                      </a:r>
                      <a:r>
                        <a:rPr b="1" lang="en-GB" sz="1200" u="none" cap="none" strike="noStrike">
                          <a:solidFill>
                            <a:srgbClr val="222222"/>
                          </a:solidFill>
                        </a:rPr>
                        <a:t>cycle</a:t>
                      </a:r>
                      <a:r>
                        <a:rPr lang="en-GB" sz="1200" u="none" cap="none" strike="noStrike">
                          <a:solidFill>
                            <a:srgbClr val="222222"/>
                          </a:solidFill>
                        </a:rPr>
                        <a:t>. </a:t>
                      </a:r>
                      <a:endParaRPr sz="1200" u="none" cap="none" strike="noStrike">
                        <a:solidFill>
                          <a:srgbClr val="222222"/>
                        </a:solidFill>
                      </a:endParaRPr>
                    </a:p>
                    <a:p>
                      <a:pPr indent="-304800" lvl="0" marL="4572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 u="none" cap="none" strike="noStrike">
                          <a:solidFill>
                            <a:srgbClr val="222222"/>
                          </a:solidFill>
                        </a:rPr>
                        <a:t>Plants can sweat, and the process is called transpiration – an essential part of the </a:t>
                      </a:r>
                      <a:r>
                        <a:rPr b="1" lang="en-GB" sz="1200" u="none" cap="none" strike="noStrike">
                          <a:solidFill>
                            <a:srgbClr val="222222"/>
                          </a:solidFill>
                        </a:rPr>
                        <a:t>water cycle</a:t>
                      </a:r>
                      <a:r>
                        <a:rPr lang="en-GB" sz="1200" u="none" cap="none" strike="noStrike">
                          <a:solidFill>
                            <a:srgbClr val="222222"/>
                          </a:solidFill>
                        </a:rPr>
                        <a:t>.</a:t>
                      </a:r>
                      <a:endParaRPr sz="12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114300" marL="11430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9" name="Google Shape;99;g71505e8fb6_0_5"/>
          <p:cNvGraphicFramePr/>
          <p:nvPr/>
        </p:nvGraphicFramePr>
        <p:xfrm>
          <a:off x="6549624" y="252311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{488B90FF-645D-44F2-AF0A-E848351F9DBC}</a:tableStyleId>
              </a:tblPr>
              <a:tblGrid>
                <a:gridCol w="4997750"/>
              </a:tblGrid>
              <a:tr h="31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Investigate at home: 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518125">
                <a:tc>
                  <a:txBody>
                    <a:bodyPr/>
                    <a:lstStyle/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•"/>
                      </a:pPr>
                      <a:r>
                        <a:rPr lang="en-GB" sz="1100" u="none" cap="none" strike="noStrike"/>
                        <a:t>Make a model of the water cycle.</a:t>
                      </a:r>
                      <a:endParaRPr sz="1400" u="none" cap="none" strike="noStrike"/>
                    </a:p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•"/>
                      </a:pPr>
                      <a:r>
                        <a:rPr lang="en-GB" sz="1100" u="none" cap="none" strike="noStrike"/>
                        <a:t>Look for examples of evaporation and condensation around your house. Draw and describe.</a:t>
                      </a:r>
                      <a:endParaRPr sz="1400" u="none" cap="none" strike="noStrike"/>
                    </a:p>
                    <a:p>
                      <a:pPr indent="-2984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•"/>
                      </a:pPr>
                      <a:r>
                        <a:rPr lang="en-GB" sz="1100" u="none" cap="none" strike="noStrike"/>
                        <a:t>Tell the story of a water droplet moving through the water cycle. Could you make it a poem?</a:t>
                      </a:r>
                      <a:endParaRPr sz="1100" u="none" cap="none" strike="noStrike"/>
                    </a:p>
                  </a:txBody>
                  <a:tcPr marT="45725" marB="45725" marR="91450" marL="9145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Google Shape;100;g71505e8fb6_0_5"/>
          <p:cNvGraphicFramePr/>
          <p:nvPr/>
        </p:nvGraphicFramePr>
        <p:xfrm>
          <a:off x="6549613" y="24872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{488B90FF-645D-44F2-AF0A-E848351F9DBC}</a:tableStyleId>
              </a:tblPr>
              <a:tblGrid>
                <a:gridCol w="4997750"/>
              </a:tblGrid>
              <a:tr h="351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Spotlight on a Scientist: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1779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rgbClr val="000000"/>
                          </a:solidFill>
                        </a:rPr>
                        <a:t>The first published thinker to assert that </a:t>
                      </a:r>
                      <a:endParaRPr sz="12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rgbClr val="000000"/>
                          </a:solidFill>
                        </a:rPr>
                        <a:t>rainfall alone was sufficient for </a:t>
                      </a:r>
                      <a:endParaRPr sz="12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rgbClr val="000000"/>
                          </a:solidFill>
                        </a:rPr>
                        <a:t>the maintenance of rivers was </a:t>
                      </a:r>
                      <a:endParaRPr sz="12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GB" sz="1200" u="none" cap="none" strike="noStrike">
                          <a:solidFill>
                            <a:srgbClr val="000000"/>
                          </a:solidFill>
                        </a:rPr>
                        <a:t>Bernard Palissy</a:t>
                      </a:r>
                      <a:r>
                        <a:rPr lang="en-GB" sz="1200" u="none" cap="none" strike="noStrike">
                          <a:solidFill>
                            <a:srgbClr val="000000"/>
                          </a:solidFill>
                        </a:rPr>
                        <a:t> </a:t>
                      </a:r>
                      <a:endParaRPr sz="12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rgbClr val="000000"/>
                          </a:solidFill>
                        </a:rPr>
                        <a:t>(1580 CE), who is often </a:t>
                      </a:r>
                      <a:endParaRPr sz="12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rgbClr val="000000"/>
                          </a:solidFill>
                        </a:rPr>
                        <a:t>credited as the "discoverer" </a:t>
                      </a:r>
                      <a:endParaRPr sz="12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rgbClr val="000000"/>
                          </a:solidFill>
                        </a:rPr>
                        <a:t>of the modern theory of the </a:t>
                      </a:r>
                      <a:endParaRPr sz="12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 u="none" cap="none" strike="noStrike">
                          <a:solidFill>
                            <a:srgbClr val="000000"/>
                          </a:solidFill>
                        </a:rPr>
                        <a:t>water cycle.</a:t>
                      </a:r>
                      <a:endParaRPr sz="12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pic>
        <p:nvPicPr>
          <p:cNvPr id="101" name="Google Shape;101;g71505e8fb6_0_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00050" y="695725"/>
            <a:ext cx="1214225" cy="1636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2020-03-03T15:52:23Z</dcterms:created>
  <dc:creator>Samantha McInnes</dc:creator>
</cp:coreProperties>
</file>