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8" roundtripDataSignature="AMtx7mjD6xOGWcKZ82GU51j+FHvgAveK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D36B7756-48E5-4718-AE19-AC93B36AEA3B}">
  <a:tblStyle styleId="{D36B7756-48E5-4718-AE19-AC93B36AEA3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  <a:tblStyle styleId="{A35B2857-5720-483A-B6B2-A1EB7E3E2FBA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71505e8fb6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g71505e8fb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68950" y="304025"/>
            <a:ext cx="11775300" cy="486000"/>
          </a:xfrm>
          <a:prstGeom prst="rect">
            <a:avLst/>
          </a:prstGeom>
          <a:solidFill>
            <a:srgbClr val="C9DAF8"/>
          </a:solidFill>
          <a:ln cap="flat" cmpd="sng" w="317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GB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Catton Grove Primary School - Science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5" name="Google Shape;85;p1"/>
          <p:cNvGraphicFramePr/>
          <p:nvPr/>
        </p:nvGraphicFramePr>
        <p:xfrm>
          <a:off x="168950" y="84023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{D36B7756-48E5-4718-AE19-AC93B36AEA3B}</a:tableStyleId>
              </a:tblPr>
              <a:tblGrid>
                <a:gridCol w="1516175"/>
                <a:gridCol w="2525275"/>
                <a:gridCol w="7733950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Year 4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Topic: </a:t>
                      </a:r>
                      <a:r>
                        <a:rPr lang="en-GB" sz="1800">
                          <a:solidFill>
                            <a:schemeClr val="dk1"/>
                          </a:solidFill>
                        </a:rPr>
                        <a:t>Teeth 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chemeClr val="dk1"/>
                          </a:solidFill>
                        </a:rPr>
                        <a:t>Strand: </a:t>
                      </a:r>
                      <a:r>
                        <a:rPr lang="en-GB" sz="1800">
                          <a:solidFill>
                            <a:schemeClr val="dk1"/>
                          </a:solidFill>
                        </a:rPr>
                        <a:t>Biology - Animals including humans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lnL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6" name="Google Shape;86;p1"/>
          <p:cNvGraphicFramePr/>
          <p:nvPr/>
        </p:nvGraphicFramePr>
        <p:xfrm>
          <a:off x="168950" y="134350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{D36B7756-48E5-4718-AE19-AC93B36AEA3B}</a:tableStyleId>
              </a:tblPr>
              <a:tblGrid>
                <a:gridCol w="4049825"/>
              </a:tblGrid>
              <a:tr h="426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What should I already know?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2408225">
                <a:tc>
                  <a:txBody>
                    <a:bodyPr/>
                    <a:lstStyle/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/>
                        <a:t>The names of external parts of the body.</a:t>
                      </a:r>
                      <a:endParaRPr sz="1200"/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/>
                        <a:t>About the importance of food for human survival. </a:t>
                      </a:r>
                      <a:endParaRPr sz="1200"/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/>
                        <a:t>We cannot make our own food: we get nutrition from what we eat. </a:t>
                      </a:r>
                      <a:endParaRPr sz="1200"/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/>
                        <a:t>How to identify and name a variety of common animals that are carnivores, herbivores and omnivores. </a:t>
                      </a:r>
                      <a:endParaRPr sz="1200"/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Char char="●"/>
                      </a:pPr>
                      <a:r>
                        <a:rPr lang="en-GB" sz="1200"/>
                        <a:t>How to explore and compare the difference between things that are living, are dead and have never been alive.</a:t>
                      </a:r>
                      <a:endParaRPr sz="1200"/>
                    </a:p>
                  </a:txBody>
                  <a:tcPr marT="91425" marB="91425" marR="114300" marL="11430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7" name="Google Shape;87;p1"/>
          <p:cNvGraphicFramePr/>
          <p:nvPr/>
        </p:nvGraphicFramePr>
        <p:xfrm>
          <a:off x="4326200" y="275903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{D36B7756-48E5-4718-AE19-AC93B36AEA3B}</a:tableStyleId>
              </a:tblPr>
              <a:tblGrid>
                <a:gridCol w="3780550"/>
              </a:tblGrid>
              <a:tr h="303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Scientific Skills and Enquiry: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1051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/>
                        <a:t>Why are teeth hard?</a:t>
                      </a:r>
                      <a:endParaRPr sz="12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/>
                        <a:t>How are our teeth different </a:t>
                      </a:r>
                      <a:r>
                        <a:rPr lang="en-GB" sz="1200"/>
                        <a:t>from</a:t>
                      </a:r>
                      <a:r>
                        <a:rPr lang="en-GB" sz="1200"/>
                        <a:t> other animals?</a:t>
                      </a:r>
                      <a:endParaRPr sz="12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/>
                        <a:t>What type of food and drink are worst for our teeth?</a:t>
                      </a:r>
                      <a:endParaRPr sz="12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/>
                        <a:t>How do you look after your teeth?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8" name="Google Shape;88;p1"/>
          <p:cNvGraphicFramePr/>
          <p:nvPr/>
        </p:nvGraphicFramePr>
        <p:xfrm>
          <a:off x="168956" y="421708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{D36B7756-48E5-4718-AE19-AC93B36AEA3B}</a:tableStyleId>
              </a:tblPr>
              <a:tblGrid>
                <a:gridCol w="11668050"/>
              </a:tblGrid>
              <a:tr h="331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Scientific Core Knowledge: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lnB cap="flat" cmpd="sng" w="190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</a:tr>
              <a:tr h="2170200">
                <a:tc>
                  <a:txBody>
                    <a:bodyPr/>
                    <a:lstStyle/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- </a:t>
                      </a:r>
                      <a:r>
                        <a:rPr b="1" lang="en-GB" sz="1200"/>
                        <a:t>Canines are pointed for tearing and ripping food - these are usually used when </a:t>
                      </a:r>
                      <a:endParaRPr b="1" sz="1200"/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  chewing meat.  </a:t>
                      </a:r>
                      <a:endParaRPr b="1" sz="1200"/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- Incisors are shovel shaped and help bite lumps out of and cutting food. </a:t>
                      </a:r>
                      <a:endParaRPr b="1" sz="1200"/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- Premolars and molars are flat and they grind and crush food.</a:t>
                      </a:r>
                      <a:endParaRPr b="1" sz="1200"/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-Teeth are used for cutting and chewing food.  </a:t>
                      </a:r>
                      <a:endParaRPr b="1" sz="1200"/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-They start the digestive process which gives us the energy we need to live. -</a:t>
                      </a:r>
                      <a:endParaRPr b="1" sz="1200"/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- Humans look after their teeth by brushing and flossing and ensuring that they </a:t>
                      </a:r>
                      <a:endParaRPr b="1" sz="1200"/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  do not eat foods high in sugar.  </a:t>
                      </a:r>
                      <a:endParaRPr b="1" sz="1200"/>
                    </a:p>
                    <a:p>
                      <a:pPr indent="0" lvl="0" marL="0" marR="2540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200"/>
                        <a:t>- Not looking after teeth can lead to an increase in plaque and tooth decay.</a:t>
                      </a:r>
                      <a:endParaRPr b="1" sz="1200"/>
                    </a:p>
                  </a:txBody>
                  <a:tcPr marT="91425" marB="91425" marR="91425" marL="91425">
                    <a:lnL cap="flat" cmpd="sng" w="190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9" name="Google Shape;89;p1"/>
          <p:cNvGraphicFramePr/>
          <p:nvPr/>
        </p:nvGraphicFramePr>
        <p:xfrm>
          <a:off x="4326200" y="134348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{D36B7756-48E5-4718-AE19-AC93B36AEA3B}</a:tableStyleId>
              </a:tblPr>
              <a:tblGrid>
                <a:gridCol w="3780550"/>
              </a:tblGrid>
              <a:tr h="325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Our Learning Objectives: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711475">
                <a:tc>
                  <a:txBody>
                    <a:bodyPr/>
                    <a:lstStyle/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-GB" sz="1200"/>
                        <a:t>Identify the different types of teeth in humans and </a:t>
                      </a:r>
                      <a:endParaRPr sz="1200"/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their simple functions. </a:t>
                      </a:r>
                      <a:endParaRPr sz="1200"/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-GB" sz="1200"/>
                        <a:t>To understand how to look after teeth.</a:t>
                      </a:r>
                      <a:endParaRPr sz="1200"/>
                    </a:p>
                    <a:p>
                      <a:pPr indent="-3048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-GB" sz="1200"/>
                        <a:t>To </a:t>
                      </a:r>
                      <a:r>
                        <a:rPr lang="en-GB" sz="1200"/>
                        <a:t>understand</a:t>
                      </a:r>
                      <a:r>
                        <a:rPr lang="en-GB" sz="1200"/>
                        <a:t> the differences in animals teeth.</a:t>
                      </a:r>
                      <a:endParaRPr sz="1200" u="none" cap="none" strike="noStrike"/>
                    </a:p>
                  </a:txBody>
                  <a:tcPr marT="91425" marB="91425" marR="114300" marL="11430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0" name="Google Shape;90;p1"/>
          <p:cNvGraphicFramePr/>
          <p:nvPr/>
        </p:nvGraphicFramePr>
        <p:xfrm>
          <a:off x="8214163" y="134349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{D36B7756-48E5-4718-AE19-AC93B36AEA3B}</a:tableStyleId>
              </a:tblPr>
              <a:tblGrid>
                <a:gridCol w="3622825"/>
              </a:tblGrid>
              <a:tr h="377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Spotlight on a Scientist: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2457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-GB" sz="1200" u="sng">
                          <a:solidFill>
                            <a:srgbClr val="222222"/>
                          </a:solidFill>
                        </a:rPr>
                        <a:t>Pierre Fauchard</a:t>
                      </a:r>
                      <a:endParaRPr b="1" sz="1200" u="sng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By the 1700s, dentistry had 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become a more defined 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profession. In 1723, </a:t>
                      </a:r>
                      <a:r>
                        <a:rPr b="1" lang="en-GB" sz="1200">
                          <a:solidFill>
                            <a:srgbClr val="222222"/>
                          </a:solidFill>
                        </a:rPr>
                        <a:t>Pierre,</a:t>
                      </a: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 a 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French surgeon credited as the 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Father of Modern Dentistry,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published a book called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The Surgeon Dentist, a Treatise 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on Teeth. This book was the first 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book which defined a 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comprehensive system 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for caring for and treating teeth.</a:t>
                      </a:r>
                      <a:endParaRPr sz="1800" u="none" cap="none" strike="noStrike"/>
                    </a:p>
                  </a:txBody>
                  <a:tcPr marT="45725" marB="45725" marR="91450" marL="9145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pic>
        <p:nvPicPr>
          <p:cNvPr id="91" name="Google Shape;91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43650" y="4843375"/>
            <a:ext cx="6297876" cy="152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610638" y="2054700"/>
            <a:ext cx="1000125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" name="Google Shape;97;g71505e8fb6_0_5"/>
          <p:cNvGraphicFramePr/>
          <p:nvPr/>
        </p:nvGraphicFramePr>
        <p:xfrm>
          <a:off x="113300" y="248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{A35B2857-5720-483A-B6B2-A1EB7E3E2FBA}</a:tableStyleId>
              </a:tblPr>
              <a:tblGrid>
                <a:gridCol w="5915950"/>
                <a:gridCol w="5944225"/>
              </a:tblGrid>
              <a:tr h="289275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GB" sz="18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Scientific Vocabulary:</a:t>
                      </a:r>
                      <a:endParaRPr b="1" sz="18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E599"/>
                    </a:solidFill>
                  </a:tcPr>
                </a:tc>
                <a:tc hMerge="1"/>
              </a:tr>
              <a:tr h="32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canine: a tooth for gripping food, a pointy tooth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molar: a tooth for grinding food at the back of the mouth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32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canines: the pointed, conical teeth next to the incisors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molars: large back teeth in humans and other mammals, used for chewing and grinding. Humans have 12 molars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32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carnivores: animals such as lions whose main way of getting food is to kill and eat other animals, or to scavenge their dead flesh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mouth: where digestion starts and food gets into the body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324400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decay: what happens when teeth aren’t cared for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nutrients: chemicals needed for growth, movement, repair and health in general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32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enamel: the hard covering of the tooth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omnivores: animals, like you and me, that eat both plants and meat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324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herbivore: animals such as cows that mainly eat plants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32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incisor: a tooth for biting food, at the front of the mouth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  <a:tr h="324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incisors: the flat, sharp-edged teeth in the front of the mouth, used for cutting and tearing food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8" name="Google Shape;98;g71505e8fb6_0_5"/>
          <p:cNvGraphicFramePr/>
          <p:nvPr/>
        </p:nvGraphicFramePr>
        <p:xfrm>
          <a:off x="113300" y="437981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{D36B7756-48E5-4718-AE19-AC93B36AEA3B}</a:tableStyleId>
              </a:tblPr>
              <a:tblGrid>
                <a:gridCol w="4819725"/>
              </a:tblGrid>
              <a:tr h="4694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Fun Facts: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1795550">
                <a:tc>
                  <a:txBody>
                    <a:bodyPr/>
                    <a:lstStyle/>
                    <a:p>
                      <a:pPr indent="-30480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200"/>
                        <a:buChar char="●"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The average American spends 38.5 total days brushing their </a:t>
                      </a:r>
                      <a:r>
                        <a:rPr b="1" lang="en-GB" sz="1200">
                          <a:solidFill>
                            <a:srgbClr val="222222"/>
                          </a:solidFill>
                        </a:rPr>
                        <a:t>teeth</a:t>
                      </a: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 over a lifetime.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-30480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200"/>
                        <a:buChar char="●"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People who drink 3 or more glasses of soda each day have 62% more </a:t>
                      </a:r>
                      <a:r>
                        <a:rPr b="1" lang="en-GB" sz="1200">
                          <a:solidFill>
                            <a:srgbClr val="222222"/>
                          </a:solidFill>
                        </a:rPr>
                        <a:t>tooth</a:t>
                      </a: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 decay, fillings and </a:t>
                      </a:r>
                      <a:r>
                        <a:rPr b="1" lang="en-GB" sz="1200">
                          <a:solidFill>
                            <a:srgbClr val="222222"/>
                          </a:solidFill>
                        </a:rPr>
                        <a:t>tooth</a:t>
                      </a: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 loss than others. ...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-30480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200"/>
                        <a:buChar char="●"/>
                      </a:pPr>
                      <a:r>
                        <a:rPr b="1" lang="en-GB" sz="1200">
                          <a:solidFill>
                            <a:srgbClr val="222222"/>
                          </a:solidFill>
                        </a:rPr>
                        <a:t>Tooth</a:t>
                      </a: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 enamel is the hardest substance in the human body. ...</a:t>
                      </a:r>
                      <a:endParaRPr sz="1200">
                        <a:solidFill>
                          <a:srgbClr val="222222"/>
                        </a:solidFill>
                      </a:endParaRPr>
                    </a:p>
                    <a:p>
                      <a:pPr indent="-304800" lvl="0" marL="4572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22222"/>
                        </a:buClr>
                        <a:buSzPts val="1200"/>
                        <a:buChar char="●"/>
                      </a:pP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If you don't floss, you miss cleaning 40% of your </a:t>
                      </a:r>
                      <a:r>
                        <a:rPr b="1" lang="en-GB" sz="1200">
                          <a:solidFill>
                            <a:srgbClr val="222222"/>
                          </a:solidFill>
                        </a:rPr>
                        <a:t>tooth</a:t>
                      </a:r>
                      <a:r>
                        <a:rPr lang="en-GB" sz="1200">
                          <a:solidFill>
                            <a:srgbClr val="222222"/>
                          </a:solidFill>
                        </a:rPr>
                        <a:t> surfaces.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T="91425" marB="91425" marR="114300" marL="11430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9" name="Google Shape;99;g71505e8fb6_0_5"/>
          <p:cNvGraphicFramePr/>
          <p:nvPr/>
        </p:nvGraphicFramePr>
        <p:xfrm>
          <a:off x="5082399" y="575904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{D36B7756-48E5-4718-AE19-AC93B36AEA3B}</a:tableStyleId>
              </a:tblPr>
              <a:tblGrid>
                <a:gridCol w="6936875"/>
              </a:tblGrid>
              <a:tr h="317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Investigate: 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518125">
                <a:tc>
                  <a:txBody>
                    <a:bodyPr/>
                    <a:lstStyle/>
                    <a:p>
                      <a:pPr indent="0" lvl="0" marL="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GB" sz="1200"/>
                        <a:t>Find 3 different facts about teeth.</a:t>
                      </a:r>
                      <a:endParaRPr sz="1200" u="none" cap="none" strike="noStrike"/>
                    </a:p>
                  </a:txBody>
                  <a:tcPr marT="45725" marB="45725" marR="91450" marL="9145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0" name="Google Shape;100;g71505e8fb6_0_5"/>
          <p:cNvGraphicFramePr/>
          <p:nvPr/>
        </p:nvGraphicFramePr>
        <p:xfrm>
          <a:off x="5036599" y="437983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{D36B7756-48E5-4718-AE19-AC93B36AEA3B}</a:tableStyleId>
              </a:tblPr>
              <a:tblGrid>
                <a:gridCol w="6936875"/>
              </a:tblGrid>
              <a:tr h="6266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GB" sz="1800" u="none" cap="none" strike="noStrike">
                          <a:solidFill>
                            <a:srgbClr val="000000"/>
                          </a:solidFill>
                        </a:rPr>
                        <a:t>Misconceptions: </a:t>
                      </a:r>
                      <a:endParaRPr sz="1400" u="none" cap="none" strike="noStrike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91450" marL="91450">
                    <a:solidFill>
                      <a:srgbClr val="FFE599"/>
                    </a:solidFill>
                  </a:tcPr>
                </a:tc>
              </a:tr>
              <a:tr h="603875">
                <a:tc>
                  <a:txBody>
                    <a:bodyPr/>
                    <a:lstStyle/>
                    <a:p>
                      <a:pPr indent="-304800" lvl="0" marL="457200" marR="24130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200"/>
                        <a:buChar char="●"/>
                      </a:pPr>
                      <a:r>
                        <a:rPr lang="en-GB" sz="1200"/>
                        <a:t>That teeth grow continually.</a:t>
                      </a:r>
                      <a:endParaRPr sz="1200" u="none" cap="none" strike="noStrike"/>
                    </a:p>
                  </a:txBody>
                  <a:tcPr marT="45725" marB="45725" marR="91450" marL="91450">
                    <a:solidFill>
                      <a:srgbClr val="C9DA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2020-03-03T15:52:23Z</dcterms:created>
  <dc:creator>Samantha McInnes</dc:creator>
</cp:coreProperties>
</file>