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i0l98Us+aTUcpgEfW939wS4ZLJ0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2" name="Samantha Mcinnes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3225E83C-0CA7-44ED-A625-981EECA04FF9}">
  <a:tblStyle styleId="{3225E83C-0CA7-44ED-A625-981EECA04FF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B7DA2CD6-0805-4E45-A859-D7C300F8F291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4472C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4472C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4472C4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4472C4"/>
          </a:solidFill>
        </a:fill>
      </a:tcStyle>
    </a:firstRow>
    <a:neCell>
      <a:tcTxStyle b="off" i="off"/>
    </a:neCell>
    <a:nwCell>
      <a:tcTxStyle b="off" i="off"/>
    </a:nwCell>
  </a:tblStyle>
  <a:tblStyle styleId="{8EBC50BD-7436-45CB-86D7-CBA77C135AE5}" styleName="Table_2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9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20-07-15T14:19:55.597">
    <p:pos x="5142" y="2517"/>
    <p:text>need to create child friendly explanation.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GuJT9FQ"/>
      </p:ext>
    </p:extLst>
  </p:cm>
  <p:cm authorId="0" idx="2" dt="2020-07-15T14:10:01.552">
    <p:pos x="5142" y="800"/>
    <p:text>needs to be made cotton friendly (look at school example to help edit)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GuJT9FU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_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_TITLE_AND_VERTICAL_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JEC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_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_OBJECT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_OBJECTS_WITH_TEXT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_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JECT_WITH_CAPTION_TEX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_WITH_CAPTION_TEX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68950" y="304025"/>
            <a:ext cx="11775300" cy="486000"/>
          </a:xfrm>
          <a:prstGeom prst="rect">
            <a:avLst/>
          </a:prstGeom>
          <a:solidFill>
            <a:srgbClr val="C9DAF8"/>
          </a:solidFill>
          <a:ln cap="flat" cmpd="sng" w="317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Catton Grove Primary School - Science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5" name="Google Shape;85;p1"/>
          <p:cNvGraphicFramePr/>
          <p:nvPr/>
        </p:nvGraphicFramePr>
        <p:xfrm>
          <a:off x="168950" y="84023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{3225E83C-0CA7-44ED-A625-981EECA04FF9}</a:tableStyleId>
              </a:tblPr>
              <a:tblGrid>
                <a:gridCol w="1516175"/>
                <a:gridCol w="2525275"/>
                <a:gridCol w="773395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Year 4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Topic: Habitats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Strand: Biology - Animals including humans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oogle Shape;86;p1"/>
          <p:cNvGraphicFramePr/>
          <p:nvPr/>
        </p:nvGraphicFramePr>
        <p:xfrm>
          <a:off x="168950" y="134350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{3225E83C-0CA7-44ED-A625-981EECA04FF9}</a:tableStyleId>
              </a:tblPr>
              <a:tblGrid>
                <a:gridCol w="4049825"/>
              </a:tblGrid>
              <a:tr h="304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What should I already know?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609325">
                <a:tc>
                  <a:txBody>
                    <a:bodyPr/>
                    <a:lstStyle/>
                    <a:p>
                      <a:pPr indent="-292100" lvl="0" marL="457200" marR="0" rtl="0" algn="l">
                        <a:lnSpc>
                          <a:spcPct val="908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Char char="●"/>
                      </a:pPr>
                      <a:r>
                        <a:rPr lang="en-GB" sz="1200" u="none" cap="none" strike="noStrike"/>
                        <a:t>That living things can be animals or plants.</a:t>
                      </a:r>
                      <a:endParaRPr sz="1200" u="none" cap="none" strike="noStrike"/>
                    </a:p>
                    <a:p>
                      <a:pPr indent="-304800" lvl="0" marL="457200" marR="0" rtl="0" algn="l">
                        <a:lnSpc>
                          <a:spcPct val="908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 u="none" cap="none" strike="noStrike"/>
                        <a:t>That a natural environment or the home of a variety of plants and animals is called a habitat.</a:t>
                      </a:r>
                      <a:endParaRPr sz="1200" u="none" cap="none" strike="noStrike"/>
                    </a:p>
                    <a:p>
                      <a:pPr indent="-304800" lvl="0" marL="457200" marR="0" rtl="0" algn="l">
                        <a:lnSpc>
                          <a:spcPct val="908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 u="none" cap="none" strike="noStrike"/>
                        <a:t>That living things can be divided into groups (vertebrates and invertebrates).</a:t>
                      </a:r>
                      <a:endParaRPr sz="1200" u="none" cap="none" strike="noStrike"/>
                    </a:p>
                    <a:p>
                      <a:pPr indent="-304800" lvl="0" marL="457200" marR="0" rtl="0" algn="l">
                        <a:lnSpc>
                          <a:spcPct val="908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 u="none" cap="none" strike="noStrike"/>
                        <a:t>The basic features of common animals and plants.</a:t>
                      </a:r>
                      <a:endParaRPr sz="1200" u="none" cap="none" strike="noStrike"/>
                    </a:p>
                    <a:p>
                      <a:pPr indent="-304800" lvl="0" marL="457200" marR="0" rtl="0" algn="l">
                        <a:lnSpc>
                          <a:spcPct val="908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 u="none" cap="none" strike="noStrike"/>
                        <a:t>That living things can be grouped based on their external features.</a:t>
                      </a:r>
                      <a:endParaRPr sz="1200" u="none" cap="none" strike="noStrike"/>
                    </a:p>
                    <a:p>
                      <a:pPr indent="0" lvl="0" marL="208280" marR="0" rtl="0" algn="l">
                        <a:lnSpc>
                          <a:spcPct val="908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" name="Google Shape;87;p1"/>
          <p:cNvGraphicFramePr/>
          <p:nvPr/>
        </p:nvGraphicFramePr>
        <p:xfrm>
          <a:off x="8163800" y="13435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{3225E83C-0CA7-44ED-A625-981EECA04FF9}</a:tableStyleId>
              </a:tblPr>
              <a:tblGrid>
                <a:gridCol w="3780550"/>
              </a:tblGrid>
              <a:tr h="352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Scientific Skills and Enquiry: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891550">
                <a:tc>
                  <a:txBody>
                    <a:bodyPr/>
                    <a:lstStyle/>
                    <a:p>
                      <a:pPr indent="-167640" lvl="0" marL="142240" marR="0" rtl="0" algn="l">
                        <a:lnSpc>
                          <a:spcPct val="9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How can living things be grouped?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9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-167640" lvl="0" marL="142240" marR="0" rtl="0" algn="l">
                        <a:lnSpc>
                          <a:spcPct val="9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What is classification?</a:t>
                      </a:r>
                      <a:endParaRPr sz="1200"/>
                    </a:p>
                    <a:p>
                      <a:pPr indent="0" lvl="0" marL="457200" marR="0" rtl="0" algn="l">
                        <a:lnSpc>
                          <a:spcPct val="9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-167640" lvl="0" marL="142240" marR="0" rtl="0" algn="l">
                        <a:lnSpc>
                          <a:spcPct val="9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How do environments change?</a:t>
                      </a:r>
                      <a:endParaRPr sz="1200"/>
                    </a:p>
                    <a:p>
                      <a:pPr indent="0" lvl="0" marL="457200" marR="0" rtl="0" algn="l">
                        <a:lnSpc>
                          <a:spcPct val="9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-167640" lvl="0" marL="142240" marR="0" rtl="0" algn="l">
                        <a:lnSpc>
                          <a:spcPct val="9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What is a habitat?</a:t>
                      </a:r>
                      <a:endParaRPr sz="1200"/>
                    </a:p>
                    <a:p>
                      <a:pPr indent="0" lvl="0" marL="457200" marR="0" rtl="0" algn="l">
                        <a:lnSpc>
                          <a:spcPct val="9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-167640" lvl="0" marL="142240" marR="0" rtl="0" algn="l">
                        <a:lnSpc>
                          <a:spcPct val="9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How can we help the environment?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9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Google Shape;88;p1"/>
          <p:cNvGraphicFramePr/>
          <p:nvPr/>
        </p:nvGraphicFramePr>
        <p:xfrm>
          <a:off x="168956" y="364277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{3225E83C-0CA7-44ED-A625-981EECA04FF9}</a:tableStyleId>
              </a:tblPr>
              <a:tblGrid>
                <a:gridCol w="7937800"/>
              </a:tblGrid>
              <a:tr h="320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Scientific Core Knowledge: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lnB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2518875">
                <a:tc>
                  <a:txBody>
                    <a:bodyPr/>
                    <a:lstStyle/>
                    <a:p>
                      <a:pPr indent="0" lvl="0" marL="0" marR="127635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b="1" lang="en-GB" sz="950" u="none" cap="none" strike="noStrike"/>
                        <a:t>How living things can be grouped:</a:t>
                      </a:r>
                      <a:endParaRPr b="1" sz="950" u="none" cap="none" strike="noStrike"/>
                    </a:p>
                    <a:p>
                      <a:pPr indent="0" lvl="0" marL="0" marR="127635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GB" sz="950" u="none" cap="none" strike="noStrike"/>
                        <a:t>All living things (organisms), have to do certain things to stay alive. These are the life processes:</a:t>
                      </a:r>
                      <a:endParaRPr sz="950" u="none" cap="none" strike="noStrike"/>
                    </a:p>
                    <a:p>
                      <a:pPr indent="-158115" lvl="1" marL="528955" marR="0" rtl="0" algn="l">
                        <a:lnSpc>
                          <a:spcPct val="10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50"/>
                        <a:buFont typeface="Calibri"/>
                        <a:buChar char="●"/>
                      </a:pPr>
                      <a:r>
                        <a:rPr lang="en-GB" sz="950" u="none" cap="none" strike="noStrike"/>
                        <a:t>movement</a:t>
                      </a:r>
                      <a:endParaRPr sz="950" u="none" cap="none" strike="noStrike"/>
                    </a:p>
                    <a:p>
                      <a:pPr indent="-158115" lvl="1" marL="528955" marR="0" rtl="0" algn="l">
                        <a:lnSpc>
                          <a:spcPct val="10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50"/>
                        <a:buFont typeface="Calibri"/>
                        <a:buChar char="●"/>
                      </a:pPr>
                      <a:r>
                        <a:rPr lang="en-GB" sz="950" u="none" cap="none" strike="noStrike"/>
                        <a:t>respiration</a:t>
                      </a:r>
                      <a:endParaRPr sz="950" u="none" cap="none" strike="noStrike"/>
                    </a:p>
                    <a:p>
                      <a:pPr indent="-158115" lvl="1" marL="528955" marR="0" rtl="0" algn="l">
                        <a:lnSpc>
                          <a:spcPct val="1041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50"/>
                        <a:buFont typeface="Calibri"/>
                        <a:buChar char="●"/>
                      </a:pPr>
                      <a:r>
                        <a:rPr lang="en-GB" sz="950" u="none" cap="none" strike="noStrike"/>
                        <a:t>sensitivity</a:t>
                      </a:r>
                      <a:endParaRPr sz="950" u="none" cap="none" strike="noStrike"/>
                    </a:p>
                    <a:p>
                      <a:pPr indent="-158115" lvl="1" marL="528955" marR="0" rtl="0" algn="l">
                        <a:lnSpc>
                          <a:spcPct val="10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50"/>
                        <a:buFont typeface="Calibri"/>
                        <a:buChar char="●"/>
                      </a:pPr>
                      <a:r>
                        <a:rPr lang="en-GB" sz="950" u="none" cap="none" strike="noStrike"/>
                        <a:t>growth</a:t>
                      </a:r>
                      <a:endParaRPr sz="950" u="none" cap="none" strike="noStrike"/>
                    </a:p>
                    <a:p>
                      <a:pPr indent="-158115" lvl="1" marL="528955" marR="0" rtl="0" algn="l">
                        <a:lnSpc>
                          <a:spcPct val="10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50"/>
                        <a:buFont typeface="Calibri"/>
                        <a:buChar char="●"/>
                      </a:pPr>
                      <a:r>
                        <a:rPr lang="en-GB" sz="950" u="none" cap="none" strike="noStrike"/>
                        <a:t>reproduction</a:t>
                      </a:r>
                      <a:endParaRPr sz="950" u="none" cap="none" strike="noStrike"/>
                    </a:p>
                    <a:p>
                      <a:pPr indent="-158115" lvl="1" marL="528955" marR="0" rtl="0" algn="l">
                        <a:lnSpc>
                          <a:spcPct val="10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50"/>
                        <a:buFont typeface="Calibri"/>
                        <a:buChar char="●"/>
                      </a:pPr>
                      <a:r>
                        <a:rPr lang="en-GB" sz="950" u="none" cap="none" strike="noStrike"/>
                        <a:t>excretion</a:t>
                      </a:r>
                      <a:endParaRPr sz="950" u="none" cap="none" strike="noStrike"/>
                    </a:p>
                    <a:p>
                      <a:pPr indent="-158115" lvl="1" marL="528955" marR="0" rtl="0" algn="l">
                        <a:lnSpc>
                          <a:spcPct val="1041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50"/>
                        <a:buFont typeface="Calibri"/>
                        <a:buChar char="●"/>
                      </a:pPr>
                      <a:r>
                        <a:rPr lang="en-GB" sz="950" u="none" cap="none" strike="noStrike"/>
                        <a:t>Nutrition</a:t>
                      </a:r>
                      <a:endParaRPr sz="950" u="none" cap="none" strike="noStrike"/>
                    </a:p>
                    <a:p>
                      <a:pPr indent="0" lvl="0" marL="0" marR="0" rtl="0" algn="l">
                        <a:lnSpc>
                          <a:spcPct val="1041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t/>
                      </a:r>
                      <a:endParaRPr sz="950" u="none" cap="none" strike="noStrike"/>
                    </a:p>
                    <a:p>
                      <a:pPr indent="0" lvl="0" marL="0" marR="0" rtl="0" algn="l">
                        <a:lnSpc>
                          <a:spcPct val="1041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GB" sz="950" u="none" cap="none" strike="noStrike"/>
                        <a:t>Living things can be grouped according to different criteria (where they live, what type of organism they are, what features they have). For example, a camel can belong in a group of vertebrates, a group of animals that live in the desert, and a group of animals that have four legs.</a:t>
                      </a:r>
                      <a:endParaRPr sz="950" u="none" cap="none" strike="noStrike"/>
                    </a:p>
                    <a:p>
                      <a:pPr indent="0" lvl="0" marL="0" marR="0" rtl="0" algn="l">
                        <a:lnSpc>
                          <a:spcPct val="1041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t/>
                      </a:r>
                      <a:endParaRPr sz="950" u="none" cap="none" strike="noStrike"/>
                    </a:p>
                    <a:p>
                      <a:pPr indent="0" lvl="0" marL="0" marR="0" rtl="0" algn="l">
                        <a:lnSpc>
                          <a:spcPct val="1041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b="1" lang="en-GB" sz="950" u="none" cap="none" strike="noStrike"/>
                        <a:t>How environments change:</a:t>
                      </a:r>
                      <a:endParaRPr b="1" sz="950" u="none" cap="none" strike="noStrike"/>
                    </a:p>
                    <a:p>
                      <a:pPr indent="-158115" lvl="0" marL="169545" marR="194945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50"/>
                        <a:buFont typeface="Calibri"/>
                        <a:buChar char="●"/>
                      </a:pPr>
                      <a:r>
                        <a:rPr lang="en-GB" sz="950" u="none" cap="none" strike="noStrike"/>
                        <a:t>Habitats can change throughout the year and this can have an effect on the plants and animals that live there.</a:t>
                      </a:r>
                      <a:endParaRPr sz="950" u="none" cap="none" strike="noStrike"/>
                    </a:p>
                    <a:p>
                      <a:pPr indent="-158115" lvl="0" marL="169545" marR="29083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50"/>
                        <a:buFont typeface="Calibri"/>
                        <a:buChar char="●"/>
                      </a:pPr>
                      <a:r>
                        <a:rPr lang="en-GB" sz="950" u="none" cap="none" strike="noStrike"/>
                        <a:t>Humans can have positive and negative effects on the environment:</a:t>
                      </a:r>
                      <a:endParaRPr sz="950" u="none" cap="none" strike="noStrike"/>
                    </a:p>
                    <a:p>
                      <a:pPr indent="0" lvl="0" marL="285115" marR="0" rtl="0" algn="l">
                        <a:lnSpc>
                          <a:spcPct val="10291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GB" sz="950" u="none" cap="none" strike="noStrike"/>
                        <a:t>positive effects: nature reserves, ecological parks</a:t>
                      </a:r>
                      <a:endParaRPr sz="950" u="none" cap="none" strike="noStrike"/>
                    </a:p>
                    <a:p>
                      <a:pPr indent="0" lvl="0" marL="285115" marR="0" rtl="0" algn="l">
                        <a:lnSpc>
                          <a:spcPct val="10458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50"/>
                        <a:buFont typeface="Arial"/>
                        <a:buNone/>
                      </a:pPr>
                      <a:r>
                        <a:rPr lang="en-GB" sz="950" u="none" cap="none" strike="noStrike"/>
                        <a:t>negative effects: litter, </a:t>
                      </a:r>
                      <a:r>
                        <a:rPr b="1" lang="en-GB" sz="950" u="none" cap="none" strike="noStrike"/>
                        <a:t>urban </a:t>
                      </a:r>
                      <a:r>
                        <a:rPr lang="en-GB" sz="950" u="none" cap="none" strike="noStrike"/>
                        <a:t>development</a:t>
                      </a:r>
                      <a:endParaRPr sz="950" u="none" cap="none" strike="noStrike"/>
                    </a:p>
                  </a:txBody>
                  <a:tcPr marT="91425" marB="91425" marR="91425" marL="91425">
                    <a:lnL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Google Shape;89;p1"/>
          <p:cNvGraphicFramePr/>
          <p:nvPr/>
        </p:nvGraphicFramePr>
        <p:xfrm>
          <a:off x="4363750" y="127663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{3225E83C-0CA7-44ED-A625-981EECA04FF9}</a:tableStyleId>
              </a:tblPr>
              <a:tblGrid>
                <a:gridCol w="3780550"/>
              </a:tblGrid>
              <a:tr h="347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Our Learning Objectives: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943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/>
                        <a:t>Recognise that living things can be grouped in a variety of ways.</a:t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/>
                        <a:t>Explore and use classification keys to help group, identify and name a variety of living things in their local and wider environment.</a:t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/>
                        <a:t>Recognise that environments can change and that this can sometimes pose dangers to living thin</a:t>
                      </a:r>
                      <a:r>
                        <a:rPr lang="en-GB" sz="988" u="none" cap="none" strike="noStrike"/>
                        <a:t>gs.</a:t>
                      </a:r>
                      <a:endParaRPr sz="988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888" u="none" cap="none" strike="noStrike"/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18400" y="4387650"/>
            <a:ext cx="1810126" cy="997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1" name="Google Shape;91;p1"/>
          <p:cNvGraphicFramePr/>
          <p:nvPr/>
        </p:nvGraphicFramePr>
        <p:xfrm>
          <a:off x="8144288" y="366967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{B7DA2CD6-0805-4E45-A859-D7C300F8F291}</a:tableStyleId>
              </a:tblPr>
              <a:tblGrid>
                <a:gridCol w="3819550"/>
              </a:tblGrid>
              <a:tr h="63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Spotlight on a Scientist: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2566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rgbClr val="222222"/>
                          </a:solidFill>
                        </a:rPr>
                        <a:t>C</a:t>
                      </a:r>
                      <a:r>
                        <a:rPr b="1" lang="en-GB" sz="1100" u="none" cap="none" strike="noStrike">
                          <a:solidFill>
                            <a:srgbClr val="222222"/>
                          </a:solidFill>
                          <a:highlight>
                            <a:srgbClr val="C9DAF8"/>
                          </a:highlight>
                        </a:rPr>
                        <a:t>arolus Linnaeus</a:t>
                      </a:r>
                      <a:r>
                        <a:rPr lang="en-GB" sz="1100" u="none" cap="none" strike="noStrike">
                          <a:solidFill>
                            <a:srgbClr val="222222"/>
                          </a:solidFill>
                          <a:highlight>
                            <a:srgbClr val="C9DAF8"/>
                          </a:highlight>
                        </a:rPr>
                        <a:t> (23 May 1707 – 10 January 1778) was a Swedish botanist, </a:t>
                      </a:r>
                      <a:endParaRPr sz="1100" u="none" cap="none" strike="noStrike">
                        <a:solidFill>
                          <a:srgbClr val="222222"/>
                        </a:solidFill>
                        <a:highlight>
                          <a:srgbClr val="C9DAF8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100" u="none" cap="none" strike="noStrike">
                          <a:solidFill>
                            <a:srgbClr val="222222"/>
                          </a:solidFill>
                          <a:highlight>
                            <a:srgbClr val="C9DAF8"/>
                          </a:highlight>
                        </a:rPr>
                        <a:t>physician and zoologist who </a:t>
                      </a:r>
                      <a:endParaRPr sz="1100" u="none" cap="none" strike="noStrike">
                        <a:solidFill>
                          <a:srgbClr val="222222"/>
                        </a:solidFill>
                        <a:highlight>
                          <a:srgbClr val="C9DAF8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100" u="none" cap="none" strike="noStrike">
                          <a:solidFill>
                            <a:srgbClr val="222222"/>
                          </a:solidFill>
                          <a:highlight>
                            <a:srgbClr val="C9DAF8"/>
                          </a:highlight>
                        </a:rPr>
                        <a:t>created the binomial </a:t>
                      </a:r>
                      <a:endParaRPr sz="1100" u="none" cap="none" strike="noStrike">
                        <a:solidFill>
                          <a:srgbClr val="222222"/>
                        </a:solidFill>
                        <a:highlight>
                          <a:srgbClr val="C9DAF8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100" u="none" cap="none" strike="noStrike">
                          <a:solidFill>
                            <a:srgbClr val="222222"/>
                          </a:solidFill>
                          <a:highlight>
                            <a:srgbClr val="C9DAF8"/>
                          </a:highlight>
                        </a:rPr>
                        <a:t>nomenclature. In this system, </a:t>
                      </a:r>
                      <a:endParaRPr sz="1100" u="none" cap="none" strike="noStrike">
                        <a:solidFill>
                          <a:srgbClr val="222222"/>
                        </a:solidFill>
                        <a:highlight>
                          <a:srgbClr val="C9DAF8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100" u="none" cap="none" strike="noStrike">
                          <a:solidFill>
                            <a:srgbClr val="222222"/>
                          </a:solidFill>
                          <a:highlight>
                            <a:srgbClr val="C9DAF8"/>
                          </a:highlight>
                        </a:rPr>
                        <a:t>every kind of animal and plant </a:t>
                      </a:r>
                      <a:endParaRPr sz="1100" u="none" cap="none" strike="noStrike">
                        <a:solidFill>
                          <a:srgbClr val="222222"/>
                        </a:solidFill>
                        <a:highlight>
                          <a:srgbClr val="C9DAF8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100" u="none" cap="none" strike="noStrike">
                          <a:solidFill>
                            <a:srgbClr val="222222"/>
                          </a:solidFill>
                          <a:highlight>
                            <a:srgbClr val="C9DAF8"/>
                          </a:highlight>
                        </a:rPr>
                        <a:t>is given a name consisting of </a:t>
                      </a:r>
                      <a:endParaRPr sz="1100" u="none" cap="none" strike="noStrike">
                        <a:solidFill>
                          <a:srgbClr val="222222"/>
                        </a:solidFill>
                        <a:highlight>
                          <a:srgbClr val="C9DAF8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100" u="none" cap="none" strike="noStrike">
                          <a:solidFill>
                            <a:srgbClr val="222222"/>
                          </a:solidFill>
                          <a:highlight>
                            <a:srgbClr val="C9DAF8"/>
                          </a:highlight>
                        </a:rPr>
                        <a:t>two Latin words, for its genus </a:t>
                      </a:r>
                      <a:endParaRPr sz="1100" u="none" cap="none" strike="noStrike">
                        <a:solidFill>
                          <a:srgbClr val="222222"/>
                        </a:solidFill>
                        <a:highlight>
                          <a:srgbClr val="C9DAF8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100" u="none" cap="none" strike="noStrike">
                          <a:solidFill>
                            <a:srgbClr val="222222"/>
                          </a:solidFill>
                          <a:highlight>
                            <a:srgbClr val="C9DAF8"/>
                          </a:highlight>
                        </a:rPr>
                        <a:t>and species.</a:t>
                      </a:r>
                      <a:endParaRPr sz="1100" u="none" cap="none" strike="noStrike">
                        <a:solidFill>
                          <a:srgbClr val="222222"/>
                        </a:solidFill>
                        <a:highlight>
                          <a:srgbClr val="C9DAF8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pic>
        <p:nvPicPr>
          <p:cNvPr id="92" name="Google Shape;9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50975" y="5002075"/>
            <a:ext cx="1593375" cy="174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p2"/>
          <p:cNvGraphicFramePr/>
          <p:nvPr/>
        </p:nvGraphicFramePr>
        <p:xfrm>
          <a:off x="113300" y="248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{8EBC50BD-7436-45CB-86D7-CBA77C135AE5}</a:tableStyleId>
              </a:tblPr>
              <a:tblGrid>
                <a:gridCol w="5915950"/>
                <a:gridCol w="5944225"/>
              </a:tblGrid>
              <a:tr h="2892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Scientific Vocabulary:</a:t>
                      </a:r>
                      <a:endParaRPr b="1"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 hMerge="1"/>
              </a:tr>
              <a:tr h="324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amphibian: an animal with an internal skeleton that lives both in and out of water.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insect: an animal with six legs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amphibian: an animal with an internal skeleton that lives both in and out of water.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invertebrate: an animal without a backbone.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centipede: an animal with one leg to each body segment.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key: a series of questions that helps identify or group / classify things</a:t>
                      </a:r>
                      <a:endParaRPr b="1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classify: to group things so that that they can be identified.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mammal: an animal that gives birth to live young.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fish: an animal with an internal skeleton that lives in water and has gills.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organism: a living thing, animal or plant.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flowering plant: one that produces pollen and seeds.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reptile: an animal with an internal skeleton that lays eggs, but lives on land.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habitat: the place where something lives.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vertebrate: an animal with a backbone.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Google Shape;98;p2"/>
          <p:cNvGraphicFramePr/>
          <p:nvPr/>
        </p:nvGraphicFramePr>
        <p:xfrm>
          <a:off x="182300" y="354568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{3225E83C-0CA7-44ED-A625-981EECA04FF9}</a:tableStyleId>
              </a:tblPr>
              <a:tblGrid>
                <a:gridCol w="7793675"/>
              </a:tblGrid>
              <a:tr h="627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Fun Facts: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2399050">
                <a:tc>
                  <a:txBody>
                    <a:bodyPr/>
                    <a:lstStyle/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>
                          <a:solidFill>
                            <a:srgbClr val="231F20"/>
                          </a:solidFill>
                        </a:rPr>
                        <a:t>A habitat is an area occupied by many species. A home is a place within a habitat where a particular animal species can protect itself and its young from the weather and predators.</a:t>
                      </a:r>
                      <a:endParaRPr sz="1200">
                        <a:solidFill>
                          <a:srgbClr val="231F20"/>
                        </a:solidFill>
                      </a:endParaRPr>
                    </a:p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>
                          <a:solidFill>
                            <a:srgbClr val="231F20"/>
                          </a:solidFill>
                        </a:rPr>
                        <a:t>Microhabitats include the shady area under a tree and the underside of a rock in a stream.</a:t>
                      </a:r>
                      <a:endParaRPr sz="1200">
                        <a:solidFill>
                          <a:srgbClr val="231F20"/>
                        </a:solidFill>
                      </a:endParaRPr>
                    </a:p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>
                          <a:solidFill>
                            <a:srgbClr val="231F20"/>
                          </a:solidFill>
                        </a:rPr>
                        <a:t>The oceans cover about 70 percent of the Earth’s surface, and form the largest of the world’s habitats. </a:t>
                      </a:r>
                      <a:endParaRPr sz="1200">
                        <a:solidFill>
                          <a:srgbClr val="231F20"/>
                        </a:solidFill>
                      </a:endParaRPr>
                    </a:p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>
                          <a:solidFill>
                            <a:srgbClr val="231F20"/>
                          </a:solidFill>
                        </a:rPr>
                        <a:t>Deserts are very hot by day, but cooler at night. Few animals and plants have adapted to survive these difficult conditions.</a:t>
                      </a:r>
                      <a:endParaRPr sz="1200">
                        <a:solidFill>
                          <a:srgbClr val="231F20"/>
                        </a:solidFill>
                      </a:endParaRPr>
                    </a:p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>
                          <a:solidFill>
                            <a:srgbClr val="231F20"/>
                          </a:solidFill>
                        </a:rPr>
                        <a:t>Habitats dominated by trees and shrubs are called forests. They include tropical rainforests, cool-climate coniferous forests, and temperate broad-leaved forests. These habitats all teem with life.</a:t>
                      </a:r>
                      <a:endParaRPr sz="1200">
                        <a:solidFill>
                          <a:srgbClr val="231F20"/>
                        </a:solidFill>
                      </a:endParaRPr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Google Shape;99;p2"/>
          <p:cNvGraphicFramePr/>
          <p:nvPr/>
        </p:nvGraphicFramePr>
        <p:xfrm>
          <a:off x="8194799" y="358575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{3225E83C-0CA7-44ED-A625-981EECA04FF9}</a:tableStyleId>
              </a:tblPr>
              <a:tblGrid>
                <a:gridCol w="3835125"/>
              </a:tblGrid>
              <a:tr h="559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Misconceptions: 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2426850">
                <a:tc>
                  <a:txBody>
                    <a:bodyPr/>
                    <a:lstStyle/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 u="none" cap="none" strike="noStrike"/>
                        <a:t>That trees aren’t plants.</a:t>
                      </a:r>
                      <a:endParaRPr sz="1200" u="none" cap="none" strike="noStrike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 u="none" cap="none" strike="noStrike"/>
                        <a:t>That insects aren’t animals.</a:t>
                      </a:r>
                      <a:endParaRPr sz="1200" u="none" cap="none" strike="noStrike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 u="none" cap="none" strike="noStrike"/>
                        <a:t>That there are only two groups of living things:</a:t>
                      </a:r>
                      <a:endParaRPr sz="1200" u="none" cap="none" strike="noStrike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 u="none" cap="none" strike="noStrike"/>
                        <a:t>animals and plants.</a:t>
                      </a:r>
                      <a:endParaRPr sz="1200" u="none" cap="none" strike="noStrike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 u="none" cap="none" strike="noStrike"/>
                        <a:t>That all ‘bugs’ are insects.</a:t>
                      </a:r>
                      <a:endParaRPr sz="1200" u="none" cap="none" strike="noStrike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 u="none" cap="none" strike="noStrike"/>
                        <a:t>That all ‘bugs’ are small.</a:t>
                      </a:r>
                      <a:endParaRPr sz="1200" u="none" cap="none" strike="noStrike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2020-03-03T15:52:23Z</dcterms:created>
  <dc:creator>Samantha McInnes</dc:creator>
</cp:coreProperties>
</file>