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8" roundtripDataSignature="AMtx7mgGy/obqmtKMoRMcb5aiTt8Hx4Z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9ECA2D85-0A6A-45FB-AA8D-261A2129B7B7}">
  <a:tblStyle styleId="{9ECA2D85-0A6A-45FB-AA8D-261A2129B7B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fill>
          <a:solidFill>
            <a:srgbClr val="CDD4E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EA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  <a:tblStyle styleId="{9F5C0BFB-47F9-48EC-8189-3D47D668A266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1505e8fb6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g71505e8fb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69000" y="354250"/>
            <a:ext cx="11775300" cy="486000"/>
          </a:xfrm>
          <a:prstGeom prst="rect">
            <a:avLst/>
          </a:prstGeom>
          <a:solidFill>
            <a:srgbClr val="C9DAF8"/>
          </a:solidFill>
          <a:ln cap="flat" cmpd="sng" w="317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GB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Catton Grove Primary School - Science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5" name="Google Shape;85;p1"/>
          <p:cNvGraphicFramePr/>
          <p:nvPr/>
        </p:nvGraphicFramePr>
        <p:xfrm>
          <a:off x="168950" y="84023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{9ECA2D85-0A6A-45FB-AA8D-261A2129B7B7}</a:tableStyleId>
              </a:tblPr>
              <a:tblGrid>
                <a:gridCol w="1516175"/>
                <a:gridCol w="2525275"/>
                <a:gridCol w="773395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Year 4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Topic: </a:t>
                      </a:r>
                      <a:r>
                        <a:rPr lang="en-GB" sz="1800">
                          <a:solidFill>
                            <a:schemeClr val="dk1"/>
                          </a:solidFill>
                        </a:rPr>
                        <a:t>Water Cycle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Strand: </a:t>
                      </a:r>
                      <a:r>
                        <a:rPr lang="en-GB" sz="1800">
                          <a:solidFill>
                            <a:schemeClr val="dk1"/>
                          </a:solidFill>
                        </a:rPr>
                        <a:t>States of Matter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" name="Google Shape;86;p1"/>
          <p:cNvGraphicFramePr/>
          <p:nvPr/>
        </p:nvGraphicFramePr>
        <p:xfrm>
          <a:off x="168950" y="134350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{9ECA2D85-0A6A-45FB-AA8D-261A2129B7B7}</a:tableStyleId>
              </a:tblPr>
              <a:tblGrid>
                <a:gridCol w="4049825"/>
              </a:tblGrid>
              <a:tr h="326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What should I already know?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1510825">
                <a:tc>
                  <a:txBody>
                    <a:bodyPr/>
                    <a:lstStyle/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-GB" sz="1200"/>
                        <a:t>What gases, liquids and solids are.</a:t>
                      </a:r>
                      <a:endParaRPr/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-GB" sz="1200"/>
                        <a:t>Plants absorb water through the soil to help them grow.</a:t>
                      </a:r>
                      <a:endParaRPr sz="1200"/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-GB" sz="1200"/>
                        <a:t>Evaporation happens when water turns to water vapour when heated.</a:t>
                      </a:r>
                      <a:endParaRPr sz="1200"/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-GB" sz="1200"/>
                        <a:t>Condensation happens when water vapour turns to water droplets when it is cooled.</a:t>
                      </a:r>
                      <a:endParaRPr sz="1200"/>
                    </a:p>
                  </a:txBody>
                  <a:tcPr marT="91425" marB="91425" marR="114300" marL="11430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7" name="Google Shape;87;p1"/>
          <p:cNvGraphicFramePr/>
          <p:nvPr/>
        </p:nvGraphicFramePr>
        <p:xfrm>
          <a:off x="168950" y="322200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{9ECA2D85-0A6A-45FB-AA8D-261A2129B7B7}</a:tableStyleId>
              </a:tblPr>
              <a:tblGrid>
                <a:gridCol w="4049825"/>
              </a:tblGrid>
              <a:tr h="327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Scientific Skills and Enquiry: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1455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/>
                        <a:t>How does evaporation link to the water cycle?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/>
                        <a:t>How does condensation link with the water cycle?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/>
                        <a:t>What is precipitation?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/>
                        <a:t>How does water change states as it travels through the water cycle? 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/>
                        <a:t>What is runoff and transpiration?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/>
                        <a:t>How does the water cycle impact the environment?</a:t>
                      </a:r>
                      <a:endParaRPr sz="1800"/>
                    </a:p>
                  </a:txBody>
                  <a:tcPr marT="45725" marB="45725" marR="91450" marL="9145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8" name="Google Shape;88;p1"/>
          <p:cNvGraphicFramePr/>
          <p:nvPr/>
        </p:nvGraphicFramePr>
        <p:xfrm>
          <a:off x="4326206" y="280753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{9ECA2D85-0A6A-45FB-AA8D-261A2129B7B7}</a:tableStyleId>
              </a:tblPr>
              <a:tblGrid>
                <a:gridCol w="7618050"/>
              </a:tblGrid>
              <a:tr h="641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Scientific Core Knowledge: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lnB cap="flat" cmpd="sng" w="190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</a:tr>
              <a:tr h="3274400">
                <a:tc>
                  <a:txBody>
                    <a:bodyPr/>
                    <a:lstStyle/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300">
                          <a:solidFill>
                            <a:srgbClr val="000000"/>
                          </a:solidFill>
                        </a:rPr>
                        <a:t>The </a:t>
                      </a:r>
                      <a:r>
                        <a:rPr b="1" lang="en-GB" sz="1300">
                          <a:solidFill>
                            <a:srgbClr val="000000"/>
                          </a:solidFill>
                        </a:rPr>
                        <a:t>water cycle</a:t>
                      </a:r>
                      <a:r>
                        <a:rPr lang="en-GB" sz="1300">
                          <a:solidFill>
                            <a:srgbClr val="000000"/>
                          </a:solidFill>
                        </a:rPr>
                        <a:t> is the path that all </a:t>
                      </a:r>
                      <a:r>
                        <a:rPr b="1" lang="en-GB" sz="1300">
                          <a:solidFill>
                            <a:srgbClr val="000000"/>
                          </a:solidFill>
                        </a:rPr>
                        <a:t>water</a:t>
                      </a:r>
                      <a:r>
                        <a:rPr lang="en-GB" sz="1300">
                          <a:solidFill>
                            <a:srgbClr val="000000"/>
                          </a:solidFill>
                        </a:rPr>
                        <a:t> </a:t>
                      </a:r>
                      <a:endParaRPr sz="1300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300">
                          <a:solidFill>
                            <a:srgbClr val="000000"/>
                          </a:solidFill>
                        </a:rPr>
                        <a:t>follows as it moves around Earth in </a:t>
                      </a:r>
                      <a:endParaRPr sz="1300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300">
                          <a:solidFill>
                            <a:srgbClr val="000000"/>
                          </a:solidFill>
                        </a:rPr>
                        <a:t>different states. </a:t>
                      </a:r>
                      <a:endParaRPr sz="1300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300">
                          <a:solidFill>
                            <a:srgbClr val="000000"/>
                          </a:solidFill>
                        </a:rPr>
                        <a:t>Water</a:t>
                      </a:r>
                      <a:r>
                        <a:rPr lang="en-GB" sz="1300">
                          <a:solidFill>
                            <a:srgbClr val="000000"/>
                          </a:solidFill>
                        </a:rPr>
                        <a:t> vapor—a gas—is found in Earth's </a:t>
                      </a:r>
                      <a:endParaRPr sz="1300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300">
                          <a:solidFill>
                            <a:srgbClr val="000000"/>
                          </a:solidFill>
                        </a:rPr>
                        <a:t>atmosphere. </a:t>
                      </a:r>
                      <a:endParaRPr sz="1300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300">
                          <a:solidFill>
                            <a:srgbClr val="000000"/>
                          </a:solidFill>
                        </a:rPr>
                        <a:t>Water</a:t>
                      </a:r>
                      <a:r>
                        <a:rPr lang="en-GB" sz="1300">
                          <a:solidFill>
                            <a:srgbClr val="000000"/>
                          </a:solidFill>
                        </a:rPr>
                        <a:t> can be found all over Earth in</a:t>
                      </a:r>
                      <a:endParaRPr sz="1300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300">
                          <a:solidFill>
                            <a:srgbClr val="000000"/>
                          </a:solidFill>
                        </a:rPr>
                        <a:t> the ocean, on land and in the atmosphere. </a:t>
                      </a:r>
                      <a:endParaRPr sz="1300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300">
                          <a:solidFill>
                            <a:srgbClr val="000000"/>
                          </a:solidFill>
                        </a:rPr>
                        <a:t>The </a:t>
                      </a:r>
                      <a:r>
                        <a:rPr b="1" lang="en-GB" sz="1300">
                          <a:solidFill>
                            <a:srgbClr val="000000"/>
                          </a:solidFill>
                        </a:rPr>
                        <a:t>water cycle</a:t>
                      </a:r>
                      <a:r>
                        <a:rPr lang="en-GB" sz="1300">
                          <a:solidFill>
                            <a:srgbClr val="000000"/>
                          </a:solidFill>
                        </a:rPr>
                        <a:t> is the path that </a:t>
                      </a:r>
                      <a:endParaRPr sz="1300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300">
                          <a:solidFill>
                            <a:srgbClr val="000000"/>
                          </a:solidFill>
                        </a:rPr>
                        <a:t>all </a:t>
                      </a:r>
                      <a:r>
                        <a:rPr b="1" lang="en-GB" sz="1300">
                          <a:solidFill>
                            <a:srgbClr val="000000"/>
                          </a:solidFill>
                        </a:rPr>
                        <a:t>water</a:t>
                      </a:r>
                      <a:r>
                        <a:rPr lang="en-GB" sz="1300">
                          <a:solidFill>
                            <a:srgbClr val="000000"/>
                          </a:solidFill>
                        </a:rPr>
                        <a:t> follows as it moves around </a:t>
                      </a:r>
                      <a:endParaRPr sz="1300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300">
                          <a:solidFill>
                            <a:srgbClr val="000000"/>
                          </a:solidFill>
                        </a:rPr>
                        <a:t>our planet.</a:t>
                      </a:r>
                      <a:endParaRPr b="1" sz="13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91425" marL="91425">
                    <a:lnL cap="flat" cmpd="sng" w="190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" name="Google Shape;89;p1"/>
          <p:cNvGraphicFramePr/>
          <p:nvPr/>
        </p:nvGraphicFramePr>
        <p:xfrm>
          <a:off x="4326200" y="134348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{9ECA2D85-0A6A-45FB-AA8D-261A2129B7B7}</a:tableStyleId>
              </a:tblPr>
              <a:tblGrid>
                <a:gridCol w="7618050"/>
              </a:tblGrid>
              <a:tr h="325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Our Learning Objectives: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711475">
                <a:tc>
                  <a:txBody>
                    <a:bodyPr/>
                    <a:lstStyle/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/>
                        <a:t>Identify the part played by evaporation and condensation in the water cycle and associate the rate of evaporation with temperature.</a:t>
                      </a:r>
                      <a:endParaRPr sz="1200"/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114300" marL="11430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pic>
        <p:nvPicPr>
          <p:cNvPr id="90" name="Google Shape;90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03975" y="3711925"/>
            <a:ext cx="4302150" cy="26001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1" name="Google Shape;91;p1"/>
          <p:cNvGraphicFramePr/>
          <p:nvPr/>
        </p:nvGraphicFramePr>
        <p:xfrm>
          <a:off x="168949" y="509218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{9ECA2D85-0A6A-45FB-AA8D-261A2129B7B7}</a:tableStyleId>
              </a:tblPr>
              <a:tblGrid>
                <a:gridCol w="4049825"/>
              </a:tblGrid>
              <a:tr h="491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Misconceptions: 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1034250">
                <a:tc>
                  <a:txBody>
                    <a:bodyPr/>
                    <a:lstStyle/>
                    <a:p>
                      <a:pPr indent="-304800" lvl="0" marL="457200" marR="2413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/>
                        <a:t>Steam is visible. </a:t>
                      </a:r>
                      <a:endParaRPr sz="1200"/>
                    </a:p>
                    <a:p>
                      <a:pPr indent="-304800" lvl="0" marL="457200" marR="2413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/>
                        <a:t>Steam and condensation are the same. </a:t>
                      </a:r>
                      <a:endParaRPr sz="1200"/>
                    </a:p>
                    <a:p>
                      <a:pPr indent="-304800" lvl="0" marL="457200" marR="2413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/>
                        <a:t>Evaporation only occurs when water is boiling. </a:t>
                      </a:r>
                      <a:endParaRPr sz="1200"/>
                    </a:p>
                    <a:p>
                      <a:pPr indent="-304800" lvl="0" marL="457200" marR="2413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/>
                        <a:t>Clouds are made of gas. </a:t>
                      </a:r>
                      <a:endParaRPr sz="1200"/>
                    </a:p>
                    <a:p>
                      <a:pPr indent="-304800" lvl="0" marL="457200" marR="2413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/>
                        <a:t>Boiling/evaporation are irreversible changes. </a:t>
                      </a:r>
                      <a:endParaRPr sz="1200" u="none" cap="none" strike="noStrike"/>
                    </a:p>
                  </a:txBody>
                  <a:tcPr marT="45725" marB="45725" marR="91450" marL="9145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Google Shape;96;g71505e8fb6_0_5"/>
          <p:cNvGraphicFramePr/>
          <p:nvPr/>
        </p:nvGraphicFramePr>
        <p:xfrm>
          <a:off x="113300" y="248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{9F5C0BFB-47F9-48EC-8189-3D47D668A266}</a:tableStyleId>
              </a:tblPr>
              <a:tblGrid>
                <a:gridCol w="2983325"/>
                <a:gridCol w="2997600"/>
              </a:tblGrid>
              <a:tr h="60112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GB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Scientific Vocabulary:</a:t>
                      </a:r>
                      <a:endParaRPr b="1" sz="1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 hMerge="1"/>
              </a:tr>
              <a:tr h="763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bsorb: 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soak up or take in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71755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liquid: in a form that flows easily and is neither a solid nor a gas.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1025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tmosphere: the layer of air or other gases around a planet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71755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precipitation: rain, snow, sleet, dew, etc, formed by condensation of water vapour in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71120" rtl="0" algn="l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atmosphere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950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</a:t>
                      </a: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ondensation: small drops of water which form when water vapour or steam touches a cold surface, such as a window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71755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unoff: rain in excess of the amount absorbed by the ground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763250">
                <a:tc>
                  <a:txBody>
                    <a:bodyPr/>
                    <a:lstStyle/>
                    <a:p>
                      <a:pPr indent="0" lvl="0" marL="71755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vaporation: to turn from liquid into gas; pass away in the form of vapour.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71755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urface: </a:t>
                      </a: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flat top part of something or 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outside of it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1062575">
                <a:tc>
                  <a:txBody>
                    <a:bodyPr/>
                    <a:lstStyle/>
                    <a:p>
                      <a:pPr indent="0" lvl="0" marL="71755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 : a form of matter that is neither liquid nor solid. A gas rapidly spreads out when it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71120" rtl="0" algn="l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 warmed and contracts when it is cooled.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transpiration: evaporation of water from a plant’s leaves, stem or flowers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1287075">
                <a:tc>
                  <a:txBody>
                    <a:bodyPr/>
                    <a:lstStyle/>
                    <a:p>
                      <a:pPr indent="0" lvl="0" marL="71755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roundwater: water that is found under the ground. Groundwater has usually passed down through the soil and become trapped by rocks.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71755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ater vapour: Water in the gaseous state, when due to evaporation at a temperature below the boiling point.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7" name="Google Shape;97;g71505e8fb6_0_5"/>
          <p:cNvGraphicFramePr/>
          <p:nvPr/>
        </p:nvGraphicFramePr>
        <p:xfrm>
          <a:off x="6549625" y="409688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{9ECA2D85-0A6A-45FB-AA8D-261A2129B7B7}</a:tableStyleId>
              </a:tblPr>
              <a:tblGrid>
                <a:gridCol w="4997750"/>
              </a:tblGrid>
              <a:tr h="4694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Fun Facts: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1795550">
                <a:tc>
                  <a:txBody>
                    <a:bodyPr/>
                    <a:lstStyle/>
                    <a:p>
                      <a:pPr indent="-304800" lvl="0" marL="4572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Of all the </a:t>
                      </a:r>
                      <a:r>
                        <a:rPr b="1" lang="en-GB" sz="1200">
                          <a:solidFill>
                            <a:srgbClr val="222222"/>
                          </a:solidFill>
                        </a:rPr>
                        <a:t>water</a:t>
                      </a: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 on earth, only 1% of it is suitable for human use. 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  <a:p>
                      <a:pPr indent="-304800" lvl="0" marL="4572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200"/>
                        <a:buFont typeface="Arial"/>
                        <a:buChar char="●"/>
                      </a:pPr>
                      <a:r>
                        <a:rPr b="1" lang="en-GB" sz="1200">
                          <a:solidFill>
                            <a:srgbClr val="222222"/>
                          </a:solidFill>
                        </a:rPr>
                        <a:t>Water</a:t>
                      </a: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 evaporates from the ground, turns into clouds, falls as rain, sleet or snow, and the whole process continues endlessly in a </a:t>
                      </a:r>
                      <a:r>
                        <a:rPr b="1" lang="en-GB" sz="1200">
                          <a:solidFill>
                            <a:srgbClr val="222222"/>
                          </a:solidFill>
                        </a:rPr>
                        <a:t>cycle</a:t>
                      </a: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. 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  <a:p>
                      <a:pPr indent="-304800" lvl="0" marL="4572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Plants can sweat, and the process is called transpiration – an essential part of the </a:t>
                      </a:r>
                      <a:r>
                        <a:rPr b="1" lang="en-GB" sz="1200">
                          <a:solidFill>
                            <a:srgbClr val="222222"/>
                          </a:solidFill>
                        </a:rPr>
                        <a:t>water cycle</a:t>
                      </a: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.</a:t>
                      </a:r>
                      <a:endParaRPr sz="12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114300" marL="11430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8" name="Google Shape;98;g71505e8fb6_0_5"/>
          <p:cNvGraphicFramePr/>
          <p:nvPr/>
        </p:nvGraphicFramePr>
        <p:xfrm>
          <a:off x="6549624" y="252311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{9ECA2D85-0A6A-45FB-AA8D-261A2129B7B7}</a:tableStyleId>
              </a:tblPr>
              <a:tblGrid>
                <a:gridCol w="4997750"/>
              </a:tblGrid>
              <a:tr h="31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Investigate at home: 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518125">
                <a:tc>
                  <a:txBody>
                    <a:bodyPr/>
                    <a:lstStyle/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•"/>
                      </a:pPr>
                      <a:r>
                        <a:rPr lang="en-GB" sz="1100"/>
                        <a:t>Make a model of the water cycle.</a:t>
                      </a:r>
                      <a:endParaRPr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•"/>
                      </a:pPr>
                      <a:r>
                        <a:rPr lang="en-GB" sz="1100"/>
                        <a:t>Look for examples of evaporation and condensation around your house. Draw and describe.</a:t>
                      </a:r>
                      <a:endParaRPr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•"/>
                      </a:pPr>
                      <a:r>
                        <a:rPr lang="en-GB" sz="1100"/>
                        <a:t>Tell the story of a water droplet moving through the water cycle. Could you make it a poem?</a:t>
                      </a:r>
                      <a:endParaRPr sz="1100"/>
                    </a:p>
                  </a:txBody>
                  <a:tcPr marT="45725" marB="45725" marR="91450" marL="9145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9" name="Google Shape;99;g71505e8fb6_0_5"/>
          <p:cNvGraphicFramePr/>
          <p:nvPr/>
        </p:nvGraphicFramePr>
        <p:xfrm>
          <a:off x="6549613" y="24872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{9ECA2D85-0A6A-45FB-AA8D-261A2129B7B7}</a:tableStyleId>
              </a:tblPr>
              <a:tblGrid>
                <a:gridCol w="4997750"/>
              </a:tblGrid>
              <a:tr h="351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Spotlight on a Scientist: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1779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The first published thinker to assert that 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rainfall alone was sufficient for 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the maintenance of rivers was 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GB" sz="1200">
                          <a:solidFill>
                            <a:srgbClr val="000000"/>
                          </a:solidFill>
                        </a:rPr>
                        <a:t>Bernard Palissy</a:t>
                      </a: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 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(1580 CE), who is often 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credited as the "discoverer" 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of the modern theory of the 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water cycle.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pic>
        <p:nvPicPr>
          <p:cNvPr id="100" name="Google Shape;100;g71505e8fb6_0_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700050" y="695725"/>
            <a:ext cx="1214225" cy="1636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2020-03-03T15:52:23Z</dcterms:created>
  <dc:creator>Samantha McInnes</dc:creator>
</cp:coreProperties>
</file>