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6858000" cx="12192000"/>
  <p:notesSz cx="6858000" cy="9144000"/>
  <p:embeddedFontLst>
    <p:embeddedFont>
      <p:font typeface="Happy Monkey"/>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9" roundtripDataSignature="AMtx7mgzwtLq68Jv7fNuk48fALUKrfY+T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8EB3509B-FD84-4BB8-94CF-F8298EC350F5}">
  <a:tblStyle styleId="{8EB3509B-FD84-4BB8-94CF-F8298EC350F5}"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HappyMonke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71505e8fb6_0_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g71505e8fb6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5" name="Shape 15"/>
        <p:cNvGrpSpPr/>
        <p:nvPr/>
      </p:nvGrpSpPr>
      <p:grpSpPr>
        <a:xfrm>
          <a:off x="0" y="0"/>
          <a:ext cx="0" cy="0"/>
          <a:chOff x="0" y="0"/>
          <a:chExt cx="0" cy="0"/>
        </a:xfrm>
      </p:grpSpPr>
      <p:sp>
        <p:nvSpPr>
          <p:cNvPr id="16" name="Google Shape;1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1" name="Shape 21"/>
        <p:cNvGrpSpPr/>
        <p:nvPr/>
      </p:nvGrpSpPr>
      <p:grpSpPr>
        <a:xfrm>
          <a:off x="0" y="0"/>
          <a:ext cx="0" cy="0"/>
          <a:chOff x="0" y="0"/>
          <a:chExt cx="0" cy="0"/>
        </a:xfrm>
      </p:grpSpPr>
      <p:sp>
        <p:nvSpPr>
          <p:cNvPr id="22" name="Google Shape;22;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
          <p:cNvSpPr txBox="1"/>
          <p:nvPr/>
        </p:nvSpPr>
        <p:spPr>
          <a:xfrm>
            <a:off x="247650" y="304025"/>
            <a:ext cx="11696700" cy="486000"/>
          </a:xfrm>
          <a:prstGeom prst="rect">
            <a:avLst/>
          </a:prstGeom>
          <a:solidFill>
            <a:srgbClr val="C9DAF8"/>
          </a:solidFill>
          <a:ln cap="flat" cmpd="sng" w="31750">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rgbClr val="000000"/>
                </a:solidFill>
                <a:latin typeface="Calibri"/>
                <a:ea typeface="Calibri"/>
                <a:cs typeface="Calibri"/>
                <a:sym typeface="Calibri"/>
              </a:rPr>
              <a:t>Catton Grove Primary School - History</a:t>
            </a:r>
            <a:endParaRPr b="0" i="0" sz="2400" u="none" cap="none" strike="noStrike">
              <a:solidFill>
                <a:srgbClr val="000000"/>
              </a:solidFill>
              <a:latin typeface="Arial"/>
              <a:ea typeface="Arial"/>
              <a:cs typeface="Arial"/>
              <a:sym typeface="Arial"/>
            </a:endParaRPr>
          </a:p>
        </p:txBody>
      </p:sp>
      <p:graphicFrame>
        <p:nvGraphicFramePr>
          <p:cNvPr id="85" name="Google Shape;85;p1"/>
          <p:cNvGraphicFramePr/>
          <p:nvPr/>
        </p:nvGraphicFramePr>
        <p:xfrm>
          <a:off x="247650" y="840239"/>
          <a:ext cx="3000000" cy="3000000"/>
        </p:xfrm>
        <a:graphic>
          <a:graphicData uri="http://schemas.openxmlformats.org/drawingml/2006/table">
            <a:tbl>
              <a:tblPr bandRow="1" firstRow="1">
                <a:noFill/>
                <a:tableStyleId>{8EB3509B-FD84-4BB8-94CF-F8298EC350F5}</a:tableStyleId>
              </a:tblPr>
              <a:tblGrid>
                <a:gridCol w="1506050"/>
                <a:gridCol w="2508400"/>
                <a:gridCol w="7682250"/>
              </a:tblGrid>
              <a:tr h="38100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chemeClr val="dk1"/>
                          </a:solidFill>
                        </a:rPr>
                        <a:t>Year 4</a:t>
                      </a:r>
                      <a:endParaRPr sz="1800" u="none" cap="none" strike="noStrike"/>
                    </a:p>
                  </a:txBody>
                  <a:tcPr marT="45725" marB="45725" marR="91450" marL="9145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E599"/>
                    </a:solidFill>
                  </a:tcPr>
                </a:tc>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chemeClr val="dk1"/>
                          </a:solidFill>
                        </a:rPr>
                        <a:t>Topic: Romans</a:t>
                      </a:r>
                      <a:endParaRPr sz="1800" u="none" cap="none" strike="noStrike"/>
                    </a:p>
                  </a:txBody>
                  <a:tcPr marT="45725" marB="45725" marR="91450" marL="9145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E599"/>
                    </a:solidFill>
                  </a:tcPr>
                </a:tc>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chemeClr val="dk1"/>
                          </a:solidFill>
                        </a:rPr>
                        <a:t>Strand: Chronology, Invasion &amp; Resistance, Empire, Culture and Technology</a:t>
                      </a:r>
                      <a:endParaRPr sz="1800" u="none" cap="none" strike="noStrike"/>
                    </a:p>
                  </a:txBody>
                  <a:tcPr marT="45725" marB="45725" marR="91450" marL="9145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E599"/>
                    </a:solidFill>
                  </a:tcPr>
                </a:tc>
              </a:tr>
            </a:tbl>
          </a:graphicData>
        </a:graphic>
      </p:graphicFrame>
      <p:graphicFrame>
        <p:nvGraphicFramePr>
          <p:cNvPr id="86" name="Google Shape;86;p1"/>
          <p:cNvGraphicFramePr/>
          <p:nvPr/>
        </p:nvGraphicFramePr>
        <p:xfrm>
          <a:off x="266699" y="1331569"/>
          <a:ext cx="3000000" cy="3000000"/>
        </p:xfrm>
        <a:graphic>
          <a:graphicData uri="http://schemas.openxmlformats.org/drawingml/2006/table">
            <a:tbl>
              <a:tblPr bandRow="1" firstRow="1">
                <a:noFill/>
                <a:tableStyleId>{8EB3509B-FD84-4BB8-94CF-F8298EC350F5}</a:tableStyleId>
              </a:tblPr>
              <a:tblGrid>
                <a:gridCol w="3892350"/>
              </a:tblGrid>
              <a:tr h="31725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What should I already know?</a:t>
                      </a:r>
                      <a:endParaRPr sz="1400" u="none" cap="none" strike="noStrike">
                        <a:solidFill>
                          <a:srgbClr val="000000"/>
                        </a:solidFill>
                      </a:endParaRPr>
                    </a:p>
                  </a:txBody>
                  <a:tcPr marT="45725" marB="45725" marR="91450" marL="91450">
                    <a:solidFill>
                      <a:srgbClr val="FFE599"/>
                    </a:solidFill>
                  </a:tcPr>
                </a:tc>
              </a:tr>
              <a:tr h="2135975">
                <a:tc>
                  <a:txBody>
                    <a:bodyPr/>
                    <a:lstStyle/>
                    <a:p>
                      <a:pPr indent="0" lvl="0" marL="0" marR="0" rtl="0" algn="l">
                        <a:lnSpc>
                          <a:spcPct val="115000"/>
                        </a:lnSpc>
                        <a:spcBef>
                          <a:spcPts val="0"/>
                        </a:spcBef>
                        <a:spcAft>
                          <a:spcPts val="0"/>
                        </a:spcAft>
                        <a:buClr>
                          <a:srgbClr val="000000"/>
                        </a:buClr>
                        <a:buSzPts val="1200"/>
                        <a:buFont typeface="Arial"/>
                        <a:buNone/>
                      </a:pPr>
                      <a:r>
                        <a:rPr lang="en-GB" sz="1200" u="none" cap="none" strike="noStrike"/>
                        <a:t>The Stone Age was when early humans used tools from stone. This lasted until the Bronze Age.</a:t>
                      </a:r>
                      <a:r>
                        <a:rPr lang="en-GB" sz="1200" u="none" cap="none" strike="noStrike">
                          <a:latin typeface="Times New Roman"/>
                          <a:ea typeface="Times New Roman"/>
                          <a:cs typeface="Times New Roman"/>
                          <a:sym typeface="Times New Roman"/>
                        </a:rPr>
                        <a:t> T</a:t>
                      </a:r>
                      <a:r>
                        <a:rPr lang="en-GB" sz="1200" u="none" cap="none" strike="noStrike"/>
                        <a:t>he Bronze Age began when </a:t>
                      </a:r>
                      <a:r>
                        <a:rPr b="1" lang="en-GB" sz="1200" u="none" cap="none" strike="noStrike"/>
                        <a:t>settlers </a:t>
                      </a:r>
                      <a:r>
                        <a:rPr lang="en-GB" sz="1200" u="none" cap="none" strike="noStrike"/>
                        <a:t>arrived from Europe to Britain. These </a:t>
                      </a:r>
                      <a:r>
                        <a:rPr b="1" lang="en-GB" sz="1200" u="none" cap="none" strike="noStrike"/>
                        <a:t>settlers </a:t>
                      </a:r>
                      <a:r>
                        <a:rPr lang="en-GB" sz="1200" u="none" cap="none" strike="noStrike"/>
                        <a:t>brought with them ways of making tools from metal. (bronze). The Iron Age was when people used tools made from iron. People learned to farm and began to build settlements.</a:t>
                      </a:r>
                      <a:endParaRPr sz="1200" u="none" cap="none" strike="noStrike"/>
                    </a:p>
                  </a:txBody>
                  <a:tcPr marT="91425" marB="91425" marR="114300" marL="114300">
                    <a:solidFill>
                      <a:srgbClr val="C9DAF8"/>
                    </a:solidFill>
                  </a:tcPr>
                </a:tc>
              </a:tr>
            </a:tbl>
          </a:graphicData>
        </a:graphic>
      </p:graphicFrame>
      <p:graphicFrame>
        <p:nvGraphicFramePr>
          <p:cNvPr id="87" name="Google Shape;87;p1"/>
          <p:cNvGraphicFramePr/>
          <p:nvPr/>
        </p:nvGraphicFramePr>
        <p:xfrm>
          <a:off x="4409112" y="1339058"/>
          <a:ext cx="3000000" cy="3000000"/>
        </p:xfrm>
        <a:graphic>
          <a:graphicData uri="http://schemas.openxmlformats.org/drawingml/2006/table">
            <a:tbl>
              <a:tblPr bandRow="1" firstRow="1">
                <a:noFill/>
                <a:tableStyleId>{8EB3509B-FD84-4BB8-94CF-F8298EC350F5}</a:tableStyleId>
              </a:tblPr>
              <a:tblGrid>
                <a:gridCol w="3120575"/>
              </a:tblGrid>
              <a:tr h="41380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Historical Skills and Enquiry  </a:t>
                      </a:r>
                      <a:endParaRPr sz="1400" u="none" cap="none" strike="noStrike">
                        <a:solidFill>
                          <a:srgbClr val="000000"/>
                        </a:solidFill>
                      </a:endParaRPr>
                    </a:p>
                  </a:txBody>
                  <a:tcPr marT="45725" marB="45725" marR="91450" marL="91450">
                    <a:solidFill>
                      <a:srgbClr val="FFE599"/>
                    </a:solidFill>
                  </a:tcPr>
                </a:tc>
              </a:tr>
              <a:tr h="1899650">
                <a:tc>
                  <a:txBody>
                    <a:bodyPr/>
                    <a:lstStyle/>
                    <a:p>
                      <a:pPr indent="0" lvl="0" marL="0" marR="0" rtl="0" algn="l">
                        <a:lnSpc>
                          <a:spcPct val="115000"/>
                        </a:lnSpc>
                        <a:spcBef>
                          <a:spcPts val="0"/>
                        </a:spcBef>
                        <a:spcAft>
                          <a:spcPts val="0"/>
                        </a:spcAft>
                        <a:buNone/>
                      </a:pPr>
                      <a:r>
                        <a:rPr lang="en-GB" sz="1200"/>
                        <a:t>Who are where were the Romans?</a:t>
                      </a:r>
                      <a:endParaRPr sz="1200"/>
                    </a:p>
                    <a:p>
                      <a:pPr indent="0" lvl="0" marL="0" marR="0" rtl="0" algn="l">
                        <a:lnSpc>
                          <a:spcPct val="115000"/>
                        </a:lnSpc>
                        <a:spcBef>
                          <a:spcPts val="0"/>
                        </a:spcBef>
                        <a:spcAft>
                          <a:spcPts val="0"/>
                        </a:spcAft>
                        <a:buNone/>
                      </a:pPr>
                      <a:r>
                        <a:rPr lang="en-GB" sz="1200" u="none" cap="none" strike="noStrike">
                          <a:latin typeface="Calibri"/>
                          <a:ea typeface="Calibri"/>
                          <a:cs typeface="Calibri"/>
                          <a:sym typeface="Calibri"/>
                        </a:rPr>
                        <a:t>Why did Julius Caesar’s attempt of invasion in 55-54 BC fail?  </a:t>
                      </a:r>
                      <a:endParaRPr/>
                    </a:p>
                    <a:p>
                      <a:pPr indent="0" lvl="0" marL="0" marR="0" rtl="0" algn="l">
                        <a:lnSpc>
                          <a:spcPct val="115000"/>
                        </a:lnSpc>
                        <a:spcBef>
                          <a:spcPts val="0"/>
                        </a:spcBef>
                        <a:spcAft>
                          <a:spcPts val="0"/>
                        </a:spcAft>
                        <a:buNone/>
                      </a:pPr>
                      <a:r>
                        <a:rPr lang="en-GB" sz="1200" u="none" cap="none" strike="noStrike">
                          <a:latin typeface="Calibri"/>
                          <a:ea typeface="Calibri"/>
                          <a:cs typeface="Calibri"/>
                          <a:sym typeface="Calibri"/>
                        </a:rPr>
                        <a:t>Why did the Romans invade Britain and why were they successful?</a:t>
                      </a:r>
                      <a:endParaRPr/>
                    </a:p>
                    <a:p>
                      <a:pPr indent="0" lvl="0" marL="0" marR="0" rtl="0" algn="l">
                        <a:lnSpc>
                          <a:spcPct val="115000"/>
                        </a:lnSpc>
                        <a:spcBef>
                          <a:spcPts val="0"/>
                        </a:spcBef>
                        <a:spcAft>
                          <a:spcPts val="0"/>
                        </a:spcAft>
                        <a:buNone/>
                      </a:pPr>
                      <a:r>
                        <a:rPr lang="en-GB" sz="1200" u="none" cap="none" strike="noStrike">
                          <a:latin typeface="Calibri"/>
                          <a:ea typeface="Calibri"/>
                          <a:cs typeface="Calibri"/>
                          <a:sym typeface="Calibri"/>
                        </a:rPr>
                        <a:t>How did Boudica try and resist the Roman invasion?</a:t>
                      </a:r>
                      <a:endParaRPr/>
                    </a:p>
                    <a:p>
                      <a:pPr indent="0" lvl="0" marL="0" marR="0" rtl="0" algn="l">
                        <a:lnSpc>
                          <a:spcPct val="115000"/>
                        </a:lnSpc>
                        <a:spcBef>
                          <a:spcPts val="0"/>
                        </a:spcBef>
                        <a:spcAft>
                          <a:spcPts val="0"/>
                        </a:spcAft>
                        <a:buNone/>
                      </a:pPr>
                      <a:r>
                        <a:rPr lang="en-GB" sz="1200" u="none" cap="none" strike="noStrike">
                          <a:latin typeface="Calibri"/>
                          <a:ea typeface="Calibri"/>
                          <a:cs typeface="Calibri"/>
                          <a:sym typeface="Calibri"/>
                        </a:rPr>
                        <a:t>What was the impact of ‘Romanisation’ on Britain?</a:t>
                      </a:r>
                      <a:endParaRPr/>
                    </a:p>
                  </a:txBody>
                  <a:tcPr marT="0" marB="0" marR="114300" marL="114300">
                    <a:solidFill>
                      <a:srgbClr val="C9DAF8"/>
                    </a:solidFill>
                  </a:tcPr>
                </a:tc>
              </a:tr>
            </a:tbl>
          </a:graphicData>
        </a:graphic>
      </p:graphicFrame>
      <p:graphicFrame>
        <p:nvGraphicFramePr>
          <p:cNvPr id="88" name="Google Shape;88;p1"/>
          <p:cNvGraphicFramePr/>
          <p:nvPr/>
        </p:nvGraphicFramePr>
        <p:xfrm>
          <a:off x="9168285" y="3652494"/>
          <a:ext cx="3000000" cy="3000000"/>
        </p:xfrm>
        <a:graphic>
          <a:graphicData uri="http://schemas.openxmlformats.org/drawingml/2006/table">
            <a:tbl>
              <a:tblPr bandRow="1" firstRow="1">
                <a:noFill/>
                <a:tableStyleId>{8EB3509B-FD84-4BB8-94CF-F8298EC350F5}</a:tableStyleId>
              </a:tblPr>
              <a:tblGrid>
                <a:gridCol w="2757025"/>
              </a:tblGrid>
              <a:tr h="563975">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Diagrams</a:t>
                      </a:r>
                      <a:endParaRPr sz="1400" u="none" cap="none" strike="noStrike">
                        <a:solidFill>
                          <a:srgbClr val="000000"/>
                        </a:solidFill>
                      </a:endParaRPr>
                    </a:p>
                  </a:txBody>
                  <a:tcPr marT="45725" marB="45725" marR="91450" marL="91450">
                    <a:solidFill>
                      <a:srgbClr val="FFE599"/>
                    </a:solidFill>
                  </a:tcPr>
                </a:tc>
              </a:tr>
              <a:tr h="2542675">
                <a:tc>
                  <a:txBody>
                    <a:bodyPr/>
                    <a:lstStyle/>
                    <a:p>
                      <a:pPr indent="0" lvl="0" marL="0" marR="0" rtl="0" algn="l">
                        <a:lnSpc>
                          <a:spcPct val="115000"/>
                        </a:lnSpc>
                        <a:spcBef>
                          <a:spcPts val="0"/>
                        </a:spcBef>
                        <a:spcAft>
                          <a:spcPts val="0"/>
                        </a:spcAft>
                        <a:buClr>
                          <a:srgbClr val="000000"/>
                        </a:buClr>
                        <a:buSzPts val="1400"/>
                        <a:buFont typeface="Arial"/>
                        <a:buNone/>
                      </a:pPr>
                      <a:r>
                        <a:rPr lang="en-GB" sz="1400" u="none" cap="none" strike="noStrike">
                          <a:solidFill>
                            <a:schemeClr val="dk1"/>
                          </a:solidFill>
                          <a:latin typeface="Calibri"/>
                          <a:ea typeface="Calibri"/>
                          <a:cs typeface="Calibri"/>
                          <a:sym typeface="Calibri"/>
                        </a:rPr>
                        <a:t>The Romans lived in Rome, a city in the centre of the country of Italy.</a:t>
                      </a:r>
                      <a:endParaRPr sz="1400" u="none" cap="none" strike="noStrike">
                        <a:solidFill>
                          <a:schemeClr val="dk1"/>
                        </a:solidFill>
                      </a:endParaRPr>
                    </a:p>
                    <a:p>
                      <a:pPr indent="0" lvl="0" marL="0" marR="0" rtl="0" algn="l">
                        <a:lnSpc>
                          <a:spcPct val="115000"/>
                        </a:lnSpc>
                        <a:spcBef>
                          <a:spcPts val="1000"/>
                        </a:spcBef>
                        <a:spcAft>
                          <a:spcPts val="0"/>
                        </a:spcAft>
                        <a:buNone/>
                      </a:pPr>
                      <a:r>
                        <a:t/>
                      </a:r>
                      <a:endParaRPr sz="2000" u="none" cap="none" strike="noStrike">
                        <a:latin typeface="Calibri"/>
                        <a:ea typeface="Calibri"/>
                        <a:cs typeface="Calibri"/>
                        <a:sym typeface="Calibri"/>
                      </a:endParaRPr>
                    </a:p>
                  </a:txBody>
                  <a:tcPr marT="0" marB="0" marR="114300" marL="114300">
                    <a:solidFill>
                      <a:srgbClr val="C9DAF8"/>
                    </a:solidFill>
                  </a:tcPr>
                </a:tc>
              </a:tr>
            </a:tbl>
          </a:graphicData>
        </a:graphic>
      </p:graphicFrame>
      <p:graphicFrame>
        <p:nvGraphicFramePr>
          <p:cNvPr id="89" name="Google Shape;89;p1"/>
          <p:cNvGraphicFramePr/>
          <p:nvPr/>
        </p:nvGraphicFramePr>
        <p:xfrm>
          <a:off x="7766744" y="1331569"/>
          <a:ext cx="3000000" cy="3000000"/>
        </p:xfrm>
        <a:graphic>
          <a:graphicData uri="http://schemas.openxmlformats.org/drawingml/2006/table">
            <a:tbl>
              <a:tblPr bandRow="1" firstRow="1">
                <a:noFill/>
                <a:tableStyleId>{8EB3509B-FD84-4BB8-94CF-F8298EC350F5}</a:tableStyleId>
              </a:tblPr>
              <a:tblGrid>
                <a:gridCol w="4158550"/>
              </a:tblGrid>
              <a:tr h="453325">
                <a:tc>
                  <a:txBody>
                    <a:bodyPr/>
                    <a:lstStyle/>
                    <a:p>
                      <a:pPr indent="0" lvl="0" marL="0" marR="0" rtl="0" algn="l">
                        <a:lnSpc>
                          <a:spcPct val="100000"/>
                        </a:lnSpc>
                        <a:spcBef>
                          <a:spcPts val="0"/>
                        </a:spcBef>
                        <a:spcAft>
                          <a:spcPts val="0"/>
                        </a:spcAft>
                        <a:buClr>
                          <a:srgbClr val="000000"/>
                        </a:buClr>
                        <a:buSzPts val="1800"/>
                        <a:buFont typeface="Arial"/>
                        <a:buNone/>
                      </a:pPr>
                      <a:r>
                        <a:rPr lang="en-GB" sz="1800" u="sng" cap="none" strike="noStrike">
                          <a:solidFill>
                            <a:srgbClr val="000000"/>
                          </a:solidFill>
                        </a:rPr>
                        <a:t>Important People</a:t>
                      </a:r>
                      <a:endParaRPr sz="1400" u="sng" cap="none" strike="noStrike">
                        <a:solidFill>
                          <a:srgbClr val="000000"/>
                        </a:solidFill>
                      </a:endParaRPr>
                    </a:p>
                  </a:txBody>
                  <a:tcPr marT="45725" marB="45725" marR="91450" marL="91450">
                    <a:solidFill>
                      <a:srgbClr val="FFE599"/>
                    </a:solidFill>
                  </a:tcPr>
                </a:tc>
              </a:tr>
              <a:tr h="1621850">
                <a:tc>
                  <a:txBody>
                    <a:bodyPr/>
                    <a:lstStyle/>
                    <a:p>
                      <a:pPr indent="0" lvl="0" marL="0" marR="0" rtl="0" algn="l">
                        <a:lnSpc>
                          <a:spcPct val="115000"/>
                        </a:lnSpc>
                        <a:spcBef>
                          <a:spcPts val="0"/>
                        </a:spcBef>
                        <a:spcAft>
                          <a:spcPts val="0"/>
                        </a:spcAft>
                        <a:buNone/>
                      </a:pPr>
                      <a:r>
                        <a:rPr lang="en-GB" sz="1200" u="sng" cap="none" strike="noStrike">
                          <a:latin typeface="Calibri"/>
                          <a:ea typeface="Calibri"/>
                          <a:cs typeface="Calibri"/>
                          <a:sym typeface="Calibri"/>
                        </a:rPr>
                        <a:t>Julius Caesar:</a:t>
                      </a:r>
                      <a:r>
                        <a:rPr lang="en-GB" sz="1200" u="none" cap="none" strike="noStrike">
                          <a:latin typeface="Calibri"/>
                          <a:ea typeface="Calibri"/>
                          <a:cs typeface="Calibri"/>
                          <a:sym typeface="Calibri"/>
                        </a:rPr>
                        <a:t> (100-44 B.C.) A great soldier and general from Rome who invaded Britain twice.</a:t>
                      </a:r>
                      <a:endParaRPr/>
                    </a:p>
                    <a:p>
                      <a:pPr indent="0" lvl="0" marL="0" marR="0" rtl="0" algn="l">
                        <a:lnSpc>
                          <a:spcPct val="115000"/>
                        </a:lnSpc>
                        <a:spcBef>
                          <a:spcPts val="1000"/>
                        </a:spcBef>
                        <a:spcAft>
                          <a:spcPts val="0"/>
                        </a:spcAft>
                        <a:buNone/>
                      </a:pPr>
                      <a:r>
                        <a:rPr lang="en-GB" sz="1200" u="sng" cap="none" strike="noStrike">
                          <a:latin typeface="Calibri"/>
                          <a:ea typeface="Calibri"/>
                          <a:cs typeface="Calibri"/>
                          <a:sym typeface="Calibri"/>
                        </a:rPr>
                        <a:t>Augustus:</a:t>
                      </a:r>
                      <a:r>
                        <a:rPr lang="en-GB" sz="1200" u="none" cap="none" strike="noStrike">
                          <a:latin typeface="Calibri"/>
                          <a:ea typeface="Calibri"/>
                          <a:cs typeface="Calibri"/>
                          <a:sym typeface="Calibri"/>
                        </a:rPr>
                        <a:t> Caesar’s nephew and the first Emperor of Rome. His birth name was Octavian, he changed it when he won the civil war that followed Caesar’s death.</a:t>
                      </a:r>
                      <a:endParaRPr/>
                    </a:p>
                    <a:p>
                      <a:pPr indent="0" lvl="0" marL="0" marR="0" rtl="0" algn="l">
                        <a:lnSpc>
                          <a:spcPct val="115000"/>
                        </a:lnSpc>
                        <a:spcBef>
                          <a:spcPts val="1000"/>
                        </a:spcBef>
                        <a:spcAft>
                          <a:spcPts val="0"/>
                        </a:spcAft>
                        <a:buNone/>
                      </a:pPr>
                      <a:r>
                        <a:rPr lang="en-GB" sz="1200" u="sng" cap="none" strike="noStrike">
                          <a:latin typeface="Calibri"/>
                          <a:ea typeface="Calibri"/>
                          <a:cs typeface="Calibri"/>
                          <a:sym typeface="Calibri"/>
                        </a:rPr>
                        <a:t>Claudius: </a:t>
                      </a:r>
                      <a:r>
                        <a:rPr lang="en-GB" sz="1200" u="none" cap="none" strike="noStrike">
                          <a:latin typeface="Calibri"/>
                          <a:ea typeface="Calibri"/>
                          <a:cs typeface="Calibri"/>
                          <a:sym typeface="Calibri"/>
                        </a:rPr>
                        <a:t>(AD 10 – 54) Emperor who conquered Britain. He was murdered by his wife.</a:t>
                      </a:r>
                      <a:endParaRPr/>
                    </a:p>
                  </a:txBody>
                  <a:tcPr marT="0" marB="0" marR="114300" marL="114300">
                    <a:solidFill>
                      <a:srgbClr val="C9DAF8"/>
                    </a:solidFill>
                  </a:tcPr>
                </a:tc>
              </a:tr>
            </a:tbl>
          </a:graphicData>
        </a:graphic>
      </p:graphicFrame>
      <p:pic>
        <p:nvPicPr>
          <p:cNvPr descr="Image result for roman invasion of britain timeline map" id="90" name="Google Shape;90;p1"/>
          <p:cNvPicPr preferRelativeResize="0"/>
          <p:nvPr/>
        </p:nvPicPr>
        <p:blipFill rotWithShape="1">
          <a:blip r:embed="rId3">
            <a:alphaModFix/>
          </a:blip>
          <a:srcRect b="12413" l="0" r="0" t="0"/>
          <a:stretch/>
        </p:blipFill>
        <p:spPr>
          <a:xfrm>
            <a:off x="9578724" y="4946399"/>
            <a:ext cx="1956188" cy="1472109"/>
          </a:xfrm>
          <a:prstGeom prst="rect">
            <a:avLst/>
          </a:prstGeom>
          <a:noFill/>
          <a:ln>
            <a:noFill/>
          </a:ln>
        </p:spPr>
      </p:pic>
      <p:graphicFrame>
        <p:nvGraphicFramePr>
          <p:cNvPr id="91" name="Google Shape;91;p1"/>
          <p:cNvGraphicFramePr/>
          <p:nvPr/>
        </p:nvGraphicFramePr>
        <p:xfrm>
          <a:off x="266699" y="3942412"/>
          <a:ext cx="3000000" cy="3000000"/>
        </p:xfrm>
        <a:graphic>
          <a:graphicData uri="http://schemas.openxmlformats.org/drawingml/2006/table">
            <a:tbl>
              <a:tblPr bandRow="1" firstRow="1">
                <a:noFill/>
                <a:tableStyleId>{8EB3509B-FD84-4BB8-94CF-F8298EC350F5}</a:tableStyleId>
              </a:tblPr>
              <a:tblGrid>
                <a:gridCol w="8651525"/>
              </a:tblGrid>
              <a:tr h="332275">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Important Facts</a:t>
                      </a:r>
                      <a:endParaRPr sz="1400" u="none" cap="none" strike="noStrike">
                        <a:solidFill>
                          <a:srgbClr val="000000"/>
                        </a:solidFill>
                      </a:endParaRPr>
                    </a:p>
                  </a:txBody>
                  <a:tcPr marT="45725" marB="45725" marR="91450" marL="91450">
                    <a:solidFill>
                      <a:srgbClr val="FFE599"/>
                    </a:solidFill>
                  </a:tcPr>
                </a:tc>
              </a:tr>
              <a:tr h="2368750">
                <a:tc>
                  <a:txBody>
                    <a:bodyPr/>
                    <a:lstStyle/>
                    <a:p>
                      <a:pPr indent="0" lvl="0" marL="0" marR="0" rtl="0" algn="l">
                        <a:lnSpc>
                          <a:spcPct val="115000"/>
                        </a:lnSpc>
                        <a:spcBef>
                          <a:spcPts val="0"/>
                        </a:spcBef>
                        <a:spcAft>
                          <a:spcPts val="0"/>
                        </a:spcAft>
                        <a:buNone/>
                      </a:pPr>
                      <a:r>
                        <a:rPr lang="en-GB" sz="1000" u="none" cap="none" strike="noStrike"/>
                        <a:t>Rome was founded in 753BC by its first king, Romulus. It grew into a rich and powerful city during the next few hundred years.</a:t>
                      </a:r>
                      <a:endParaRPr/>
                    </a:p>
                    <a:p>
                      <a:pPr indent="0" lvl="0" marL="0" marR="0" rtl="0" algn="l">
                        <a:lnSpc>
                          <a:spcPct val="115000"/>
                        </a:lnSpc>
                        <a:spcBef>
                          <a:spcPts val="0"/>
                        </a:spcBef>
                        <a:spcAft>
                          <a:spcPts val="0"/>
                        </a:spcAft>
                        <a:buNone/>
                      </a:pPr>
                      <a:r>
                        <a:rPr lang="en-GB" sz="1000" u="none" cap="none" strike="noStrike"/>
                        <a:t>The Romans had a large and well organised army.</a:t>
                      </a:r>
                      <a:endParaRPr/>
                    </a:p>
                    <a:p>
                      <a:pPr indent="0" lvl="0" marL="0" marR="0" rtl="0" algn="l">
                        <a:lnSpc>
                          <a:spcPct val="115000"/>
                        </a:lnSpc>
                        <a:spcBef>
                          <a:spcPts val="0"/>
                        </a:spcBef>
                        <a:spcAft>
                          <a:spcPts val="0"/>
                        </a:spcAft>
                        <a:buNone/>
                      </a:pPr>
                      <a:r>
                        <a:rPr lang="en-GB" sz="1000" u="none" cap="none" strike="noStrike"/>
                        <a:t>The Roman Empire grew and took over much of Europe, North Africa and the Middle East.</a:t>
                      </a:r>
                      <a:endParaRPr/>
                    </a:p>
                    <a:p>
                      <a:pPr indent="0" lvl="0" marL="0" marR="0" rtl="0" algn="l">
                        <a:lnSpc>
                          <a:spcPct val="115000"/>
                        </a:lnSpc>
                        <a:spcBef>
                          <a:spcPts val="0"/>
                        </a:spcBef>
                        <a:spcAft>
                          <a:spcPts val="0"/>
                        </a:spcAft>
                        <a:buNone/>
                      </a:pPr>
                      <a:r>
                        <a:rPr lang="en-GB" sz="1000" u="none" cap="none" strike="noStrike"/>
                        <a:t>In August 55 B.C. and 54 B.C. (55 years before Jesus was born) the Roman general, Emperor Julius Caesar invaded Britain twice.</a:t>
                      </a:r>
                      <a:endParaRPr/>
                    </a:p>
                    <a:p>
                      <a:pPr indent="0" lvl="0" marL="0" marR="0" rtl="0" algn="l">
                        <a:lnSpc>
                          <a:spcPct val="115000"/>
                        </a:lnSpc>
                        <a:spcBef>
                          <a:spcPts val="0"/>
                        </a:spcBef>
                        <a:spcAft>
                          <a:spcPts val="0"/>
                        </a:spcAft>
                        <a:buNone/>
                      </a:pPr>
                      <a:r>
                        <a:rPr lang="en-GB" sz="1000" u="none" cap="none" strike="noStrike"/>
                        <a:t>Almost 100 years later Emperor Claudius organised the successful Roman invasion of Britain in 43AD, which at the time was ruled by the Celts.</a:t>
                      </a:r>
                      <a:endParaRPr/>
                    </a:p>
                    <a:p>
                      <a:pPr indent="0" lvl="0" marL="0" marR="0" rtl="0" algn="l">
                        <a:lnSpc>
                          <a:spcPct val="115000"/>
                        </a:lnSpc>
                        <a:spcBef>
                          <a:spcPts val="0"/>
                        </a:spcBef>
                        <a:spcAft>
                          <a:spcPts val="0"/>
                        </a:spcAft>
                        <a:buNone/>
                      </a:pPr>
                      <a:r>
                        <a:rPr lang="en-GB" sz="1000" u="none" cap="none" strike="noStrike"/>
                        <a:t>Some accepted the invasion, others like Boudicca, leader of the Iceni tribe, resisted invasion.</a:t>
                      </a:r>
                      <a:endParaRPr/>
                    </a:p>
                    <a:p>
                      <a:pPr indent="0" lvl="0" marL="0" marR="0" rtl="0" algn="l">
                        <a:lnSpc>
                          <a:spcPct val="115000"/>
                        </a:lnSpc>
                        <a:spcBef>
                          <a:spcPts val="0"/>
                        </a:spcBef>
                        <a:spcAft>
                          <a:spcPts val="0"/>
                        </a:spcAft>
                        <a:buNone/>
                      </a:pPr>
                      <a:r>
                        <a:rPr lang="en-GB" sz="1000" u="none" cap="none" strike="noStrike"/>
                        <a:t>It took about 4 years for the Romans to gain control of Southern England and another 30 years for them to conquer larger areas in England and Wales.</a:t>
                      </a:r>
                      <a:endParaRPr/>
                    </a:p>
                    <a:p>
                      <a:pPr indent="0" lvl="0" marL="0" marR="0" rtl="0" algn="l">
                        <a:lnSpc>
                          <a:spcPct val="115000"/>
                        </a:lnSpc>
                        <a:spcBef>
                          <a:spcPts val="0"/>
                        </a:spcBef>
                        <a:spcAft>
                          <a:spcPts val="0"/>
                        </a:spcAft>
                        <a:buNone/>
                      </a:pPr>
                      <a:r>
                        <a:rPr lang="en-GB" sz="1000" u="none" cap="none" strike="noStrike"/>
                        <a:t>The Romans remained in Britain from 43 AD to 410 AD (almost 400 years. They left Britain because their homes in Italy were being attacked.</a:t>
                      </a:r>
                      <a:endParaRPr/>
                    </a:p>
                    <a:p>
                      <a:pPr indent="0" lvl="0" marL="0" marR="0" rtl="0" algn="l">
                        <a:lnSpc>
                          <a:spcPct val="115000"/>
                        </a:lnSpc>
                        <a:spcBef>
                          <a:spcPts val="0"/>
                        </a:spcBef>
                        <a:spcAft>
                          <a:spcPts val="0"/>
                        </a:spcAft>
                        <a:buNone/>
                      </a:pPr>
                      <a:r>
                        <a:rPr lang="en-GB" sz="1000" u="none" cap="none" strike="noStrike"/>
                        <a:t>The Romans play an important part in our lives even today, many things we do originated from the Romans.</a:t>
                      </a:r>
                      <a:endParaRPr/>
                    </a:p>
                    <a:p>
                      <a:pPr indent="0" lvl="0" marL="0" marR="0" rtl="0" algn="l">
                        <a:lnSpc>
                          <a:spcPct val="115000"/>
                        </a:lnSpc>
                        <a:spcBef>
                          <a:spcPts val="0"/>
                        </a:spcBef>
                        <a:spcAft>
                          <a:spcPts val="0"/>
                        </a:spcAft>
                        <a:buNone/>
                      </a:pPr>
                      <a:r>
                        <a:rPr lang="en-GB" sz="1000" u="none" cap="none" strike="noStrike"/>
                        <a:t>Our language, the calendar, laws, the Census (a way to keep track of people in a large area), roads, central heating, concrete and aqueducts are all legacies of the Roman invasion of Britain.</a:t>
                      </a:r>
                      <a:endParaRPr/>
                    </a:p>
                    <a:p>
                      <a:pPr indent="0" lvl="0" marL="0" marR="0" rtl="0" algn="l">
                        <a:lnSpc>
                          <a:spcPct val="115000"/>
                        </a:lnSpc>
                        <a:spcBef>
                          <a:spcPts val="0"/>
                        </a:spcBef>
                        <a:spcAft>
                          <a:spcPts val="0"/>
                        </a:spcAft>
                        <a:buNone/>
                      </a:pPr>
                      <a:r>
                        <a:rPr lang="en-GB" sz="1000" u="none" cap="none" strike="noStrike"/>
                        <a:t>The Romans came to Britain nearly 200 years ago and changed our country. Even today evidence of the Romans being here can be seen in the ruins of Roman buildings, forts, roads and baths all over Britain.</a:t>
                      </a:r>
                      <a:endParaRPr sz="1000" u="none" cap="none" strike="noStrike">
                        <a:latin typeface="Calibri"/>
                        <a:ea typeface="Calibri"/>
                        <a:cs typeface="Calibri"/>
                        <a:sym typeface="Calibri"/>
                      </a:endParaRPr>
                    </a:p>
                  </a:txBody>
                  <a:tcPr marT="91425" marB="91425" marR="114300" marL="114300">
                    <a:solidFill>
                      <a:srgbClr val="C9DAF8"/>
                    </a:solidFill>
                  </a:tcPr>
                </a:tc>
              </a:tr>
            </a:tbl>
          </a:graphicData>
        </a:graphic>
      </p:graphicFrame>
      <p:pic>
        <p:nvPicPr>
          <p:cNvPr id="92" name="Google Shape;92;p1"/>
          <p:cNvPicPr preferRelativeResize="0"/>
          <p:nvPr/>
        </p:nvPicPr>
        <p:blipFill rotWithShape="1">
          <a:blip r:embed="rId4">
            <a:alphaModFix/>
          </a:blip>
          <a:srcRect b="0" l="0" r="0" t="0"/>
          <a:stretch/>
        </p:blipFill>
        <p:spPr>
          <a:xfrm>
            <a:off x="1440744" y="3114102"/>
            <a:ext cx="2442634" cy="62979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graphicFrame>
        <p:nvGraphicFramePr>
          <p:cNvPr id="97" name="Google Shape;97;g71505e8fb6_0_5"/>
          <p:cNvGraphicFramePr/>
          <p:nvPr/>
        </p:nvGraphicFramePr>
        <p:xfrm>
          <a:off x="300565" y="205790"/>
          <a:ext cx="3000000" cy="3000000"/>
        </p:xfrm>
        <a:graphic>
          <a:graphicData uri="http://schemas.openxmlformats.org/drawingml/2006/table">
            <a:tbl>
              <a:tblPr bandRow="1" firstRow="1">
                <a:noFill/>
                <a:tableStyleId>{8EB3509B-FD84-4BB8-94CF-F8298EC350F5}</a:tableStyleId>
              </a:tblPr>
              <a:tblGrid>
                <a:gridCol w="6338550"/>
              </a:tblGrid>
              <a:tr h="356175">
                <a:tc>
                  <a:txBody>
                    <a:bodyPr/>
                    <a:lstStyle/>
                    <a:p>
                      <a:pPr indent="0" lvl="0" marL="0" marR="0" rtl="0" algn="l">
                        <a:lnSpc>
                          <a:spcPct val="100000"/>
                        </a:lnSpc>
                        <a:spcBef>
                          <a:spcPts val="0"/>
                        </a:spcBef>
                        <a:spcAft>
                          <a:spcPts val="0"/>
                        </a:spcAft>
                        <a:buClr>
                          <a:schemeClr val="dk1"/>
                        </a:buClr>
                        <a:buSzPts val="1800"/>
                        <a:buFont typeface="Arial"/>
                        <a:buNone/>
                      </a:pPr>
                      <a:r>
                        <a:rPr lang="en-GB" sz="1800">
                          <a:solidFill>
                            <a:schemeClr val="dk1"/>
                          </a:solidFill>
                        </a:rPr>
                        <a:t>Historical Vocabualry</a:t>
                      </a:r>
                      <a:endParaRPr sz="1100" u="none" cap="none" strike="noStrike">
                        <a:latin typeface="Happy Monkey"/>
                        <a:ea typeface="Happy Monkey"/>
                        <a:cs typeface="Happy Monkey"/>
                        <a:sym typeface="Happy Monkey"/>
                      </a:endParaRPr>
                    </a:p>
                  </a:txBody>
                  <a:tcPr marT="45725" marB="45725" marR="91450" marL="91450">
                    <a:solidFill>
                      <a:srgbClr val="FFE599"/>
                    </a:solidFill>
                  </a:tcPr>
                </a:tc>
              </a:tr>
              <a:tr h="489175">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latin typeface="Happy Monkey"/>
                          <a:ea typeface="Happy Monkey"/>
                          <a:cs typeface="Happy Monkey"/>
                          <a:sym typeface="Happy Monkey"/>
                        </a:rPr>
                        <a:t>AD:  stands for Anno Domini. It is a Medieval Latin term. It means "in the year of our lo. </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r h="6487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latin typeface="Happy Monkey"/>
                          <a:ea typeface="Happy Monkey"/>
                          <a:cs typeface="Happy Monkey"/>
                          <a:sym typeface="Happy Monkey"/>
                        </a:rPr>
                        <a:t>Amphitheatre: an open circular or oval building with a central space surrounded by tiers of seats for spectators, for the presentation of dramatic or sporting events.</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r h="675375">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latin typeface="Happy Monkey"/>
                          <a:ea typeface="Happy Monkey"/>
                          <a:cs typeface="Happy Monkey"/>
                          <a:sym typeface="Happy Monkey"/>
                        </a:rPr>
                        <a:t>Aqueduct: an artificial channel for conveying water, typically in the form of a bridge across a valley or other gap.</a:t>
                      </a:r>
                      <a:endParaRPr/>
                    </a:p>
                    <a:p>
                      <a:pPr indent="0" lvl="0" marL="0" marR="0" rtl="0" algn="l">
                        <a:lnSpc>
                          <a:spcPct val="100000"/>
                        </a:lnSpc>
                        <a:spcBef>
                          <a:spcPts val="0"/>
                        </a:spcBef>
                        <a:spcAft>
                          <a:spcPts val="0"/>
                        </a:spcAft>
                        <a:buClr>
                          <a:srgbClr val="000000"/>
                        </a:buClr>
                        <a:buSzPts val="1100"/>
                        <a:buFont typeface="Arial"/>
                        <a:buNone/>
                      </a:pPr>
                      <a:r>
                        <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r h="5093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latin typeface="Happy Monkey"/>
                          <a:ea typeface="Happy Monkey"/>
                          <a:cs typeface="Happy Monkey"/>
                          <a:sym typeface="Happy Monkey"/>
                        </a:rPr>
                        <a:t>Barbarian: (in ancient times) a member of a people not belonging to one of the great civilizations (Greek, Roman, Christian).</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r h="361675">
                <a:tc>
                  <a:txBody>
                    <a:bodyPr/>
                    <a:lstStyle/>
                    <a:p>
                      <a:pPr indent="0" lvl="0" marL="0" marR="0" rtl="0" algn="l">
                        <a:lnSpc>
                          <a:spcPct val="115000"/>
                        </a:lnSpc>
                        <a:spcBef>
                          <a:spcPts val="0"/>
                        </a:spcBef>
                        <a:spcAft>
                          <a:spcPts val="0"/>
                        </a:spcAft>
                        <a:buClr>
                          <a:srgbClr val="000000"/>
                        </a:buClr>
                        <a:buSzPts val="1100"/>
                        <a:buFont typeface="Arial"/>
                        <a:buNone/>
                      </a:pPr>
                      <a:r>
                        <a:rPr lang="en-GB" sz="1100" u="none" cap="none" strike="noStrike">
                          <a:latin typeface="Happy Monkey"/>
                          <a:ea typeface="Happy Monkey"/>
                          <a:cs typeface="Happy Monkey"/>
                          <a:sym typeface="Happy Monkey"/>
                        </a:rPr>
                        <a:t>Basilica:  a large oblong hall or building</a:t>
                      </a:r>
                      <a:endParaRPr sz="1100" u="none" cap="none" strike="noStrike">
                        <a:latin typeface="Happy Monkey"/>
                        <a:ea typeface="Happy Monkey"/>
                        <a:cs typeface="Happy Monkey"/>
                        <a:sym typeface="Happy Monkey"/>
                      </a:endParaRPr>
                    </a:p>
                  </a:txBody>
                  <a:tcPr marT="91425" marB="91425" marR="68575" marL="68575">
                    <a:solidFill>
                      <a:srgbClr val="C9DAF8"/>
                    </a:solidFill>
                  </a:tcPr>
                </a:tc>
              </a:tr>
              <a:tr h="343225">
                <a:tc>
                  <a:txBody>
                    <a:bodyPr/>
                    <a:lstStyle/>
                    <a:p>
                      <a:pPr indent="0" lvl="0" marL="0" marR="0" rtl="0" algn="l">
                        <a:lnSpc>
                          <a:spcPct val="100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Centurion:  the commander of a century in the ancient Roman army.</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r h="343225">
                <a:tc>
                  <a:txBody>
                    <a:bodyPr/>
                    <a:lstStyle/>
                    <a:p>
                      <a:pPr indent="0" lvl="0" marL="0" marR="0" rtl="0" algn="l">
                        <a:lnSpc>
                          <a:spcPct val="100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Colosseum:  a large theatre, cinema, or stadium.</a:t>
                      </a:r>
                      <a:endParaRPr sz="1100" u="none" cap="none" strike="noStrike">
                        <a:latin typeface="Happy Monkey"/>
                        <a:ea typeface="Happy Monkey"/>
                        <a:cs typeface="Happy Monkey"/>
                        <a:sym typeface="Happy Monkey"/>
                      </a:endParaRPr>
                    </a:p>
                  </a:txBody>
                  <a:tcPr marT="91425" marB="91425" marR="68575" marL="68575">
                    <a:solidFill>
                      <a:srgbClr val="C9DAF8"/>
                    </a:solidFill>
                  </a:tcPr>
                </a:tc>
              </a:tr>
              <a:tr h="546200">
                <a:tc>
                  <a:txBody>
                    <a:bodyPr/>
                    <a:lstStyle/>
                    <a:p>
                      <a:pPr indent="0" lvl="0" marL="0" marR="0" rtl="0" algn="l">
                        <a:lnSpc>
                          <a:spcPct val="115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Conquered: (of a place or people) having been overcome and taken control of by military force.</a:t>
                      </a:r>
                      <a:endParaRPr sz="1100" u="none" cap="none" strike="noStrike">
                        <a:latin typeface="Happy Monkey"/>
                        <a:ea typeface="Happy Monkey"/>
                        <a:cs typeface="Happy Monkey"/>
                        <a:sym typeface="Happy Monkey"/>
                      </a:endParaRPr>
                    </a:p>
                  </a:txBody>
                  <a:tcPr marT="91425" marB="91425" marR="68575" marL="68575">
                    <a:solidFill>
                      <a:srgbClr val="C9DAF8"/>
                    </a:solidFill>
                  </a:tcPr>
                </a:tc>
              </a:tr>
              <a:tr h="546200">
                <a:tc>
                  <a:txBody>
                    <a:bodyPr/>
                    <a:lstStyle/>
                    <a:p>
                      <a:pPr indent="0" lvl="0" marL="0" marR="0" rtl="0" algn="l">
                        <a:lnSpc>
                          <a:spcPct val="115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Empire:  an extensive group of states or countries ruled over by a single monarch, an oligarchy, or a sovereign state.</a:t>
                      </a:r>
                      <a:endParaRPr sz="1100" u="none" cap="none" strike="noStrike">
                        <a:latin typeface="Happy Monkey"/>
                        <a:ea typeface="Happy Monkey"/>
                        <a:cs typeface="Happy Monkey"/>
                        <a:sym typeface="Happy Monkey"/>
                      </a:endParaRPr>
                    </a:p>
                  </a:txBody>
                  <a:tcPr marT="91425" marB="91425" marR="68575" marL="68575">
                    <a:solidFill>
                      <a:srgbClr val="C9DAF8"/>
                    </a:solidFill>
                  </a:tcPr>
                </a:tc>
              </a:tr>
              <a:tr h="546200">
                <a:tc>
                  <a:txBody>
                    <a:bodyPr/>
                    <a:lstStyle/>
                    <a:p>
                      <a:pPr indent="0" lvl="0" marL="0" marR="0" rtl="0" algn="l">
                        <a:lnSpc>
                          <a:spcPct val="115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Gladiator: (in ancient Rome) a man trained to fight with weapons against other men or wild animals in an arena.</a:t>
                      </a:r>
                      <a:endParaRPr sz="1100" u="none" cap="none" strike="noStrike">
                        <a:latin typeface="Happy Monkey"/>
                        <a:ea typeface="Happy Monkey"/>
                        <a:cs typeface="Happy Monkey"/>
                        <a:sym typeface="Happy Monkey"/>
                      </a:endParaRPr>
                    </a:p>
                  </a:txBody>
                  <a:tcPr marT="91425" marB="91425" marR="68575" marL="68575">
                    <a:solidFill>
                      <a:srgbClr val="C9DAF8"/>
                    </a:solidFill>
                  </a:tcPr>
                </a:tc>
              </a:tr>
              <a:tr h="361675">
                <a:tc>
                  <a:txBody>
                    <a:bodyPr/>
                    <a:lstStyle/>
                    <a:p>
                      <a:pPr indent="0" lvl="0" marL="0" marR="0" rtl="0" algn="l">
                        <a:lnSpc>
                          <a:spcPct val="115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Invasion:  an instance of invading a country or region with an armed force.</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r h="648700">
                <a:tc>
                  <a:txBody>
                    <a:bodyPr/>
                    <a:lstStyle/>
                    <a:p>
                      <a:pPr indent="0" lvl="0" marL="0" marR="0" rtl="0" algn="l">
                        <a:lnSpc>
                          <a:spcPct val="100000"/>
                        </a:lnSpc>
                        <a:spcBef>
                          <a:spcPts val="0"/>
                        </a:spcBef>
                        <a:spcAft>
                          <a:spcPts val="0"/>
                        </a:spcAft>
                        <a:buClr>
                          <a:schemeClr val="dk1"/>
                        </a:buClr>
                        <a:buSzPts val="1100"/>
                        <a:buFont typeface="Arial"/>
                        <a:buNone/>
                      </a:pPr>
                      <a:r>
                        <a:rPr lang="en-GB" sz="1100" u="none" cap="none" strike="noStrike">
                          <a:latin typeface="Happy Monkey"/>
                          <a:ea typeface="Happy Monkey"/>
                          <a:cs typeface="Happy Monkey"/>
                          <a:sym typeface="Happy Monkey"/>
                        </a:rPr>
                        <a:t>Toga:  a loose flowing outer garment worn by the citizens of ancient Rome, made of a single piece of cloth and covering the whole body apart from the right arm.</a:t>
                      </a:r>
                      <a:endParaRPr sz="1100" u="none" cap="none" strike="noStrike">
                        <a:latin typeface="Happy Monkey"/>
                        <a:ea typeface="Happy Monkey"/>
                        <a:cs typeface="Happy Monkey"/>
                        <a:sym typeface="Happy Monkey"/>
                      </a:endParaRPr>
                    </a:p>
                  </a:txBody>
                  <a:tcPr marT="91425" marB="91425" marR="91425" marL="91425">
                    <a:solidFill>
                      <a:srgbClr val="C9DAF8"/>
                    </a:solidFill>
                  </a:tcPr>
                </a:tc>
              </a:tr>
            </a:tbl>
          </a:graphicData>
        </a:graphic>
      </p:graphicFrame>
      <p:graphicFrame>
        <p:nvGraphicFramePr>
          <p:cNvPr id="98" name="Google Shape;98;g71505e8fb6_0_5"/>
          <p:cNvGraphicFramePr/>
          <p:nvPr/>
        </p:nvGraphicFramePr>
        <p:xfrm>
          <a:off x="6734285" y="205794"/>
          <a:ext cx="3000000" cy="3000000"/>
        </p:xfrm>
        <a:graphic>
          <a:graphicData uri="http://schemas.openxmlformats.org/drawingml/2006/table">
            <a:tbl>
              <a:tblPr bandRow="1" firstRow="1">
                <a:noFill/>
                <a:tableStyleId>{8EB3509B-FD84-4BB8-94CF-F8298EC350F5}</a:tableStyleId>
              </a:tblPr>
              <a:tblGrid>
                <a:gridCol w="5367400"/>
              </a:tblGrid>
              <a:tr h="1184375">
                <a:tc>
                  <a:txBody>
                    <a:bodyPr/>
                    <a:lstStyle/>
                    <a:p>
                      <a:pPr indent="0" lvl="0" marL="0" marR="0" rtl="0" algn="l">
                        <a:lnSpc>
                          <a:spcPct val="100000"/>
                        </a:lnSpc>
                        <a:spcBef>
                          <a:spcPts val="0"/>
                        </a:spcBef>
                        <a:spcAft>
                          <a:spcPts val="0"/>
                        </a:spcAft>
                        <a:buClr>
                          <a:srgbClr val="000000"/>
                        </a:buClr>
                        <a:buSzPts val="1800"/>
                        <a:buFont typeface="Arial"/>
                        <a:buNone/>
                      </a:pPr>
                      <a:r>
                        <a:rPr lang="en-GB" sz="1800">
                          <a:solidFill>
                            <a:srgbClr val="000000"/>
                          </a:solidFill>
                        </a:rPr>
                        <a:t>Roman Timeline:</a:t>
                      </a:r>
                      <a:endParaRPr sz="1400" u="none" cap="none" strike="noStrike">
                        <a:solidFill>
                          <a:srgbClr val="000000"/>
                        </a:solidFill>
                      </a:endParaRPr>
                    </a:p>
                  </a:txBody>
                  <a:tcPr marT="45725" marB="45725" marR="91450" marL="91450">
                    <a:solidFill>
                      <a:srgbClr val="FFE599"/>
                    </a:solidFill>
                  </a:tcPr>
                </a:tc>
              </a:tr>
              <a:tr h="5339675">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solidFill>
                          <a:schemeClr val="dk1"/>
                        </a:solidFill>
                      </a:endParaRPr>
                    </a:p>
                    <a:p>
                      <a:pPr indent="0" lvl="0" marL="0" marR="0" rtl="0" algn="l">
                        <a:lnSpc>
                          <a:spcPct val="115000"/>
                        </a:lnSpc>
                        <a:spcBef>
                          <a:spcPts val="1000"/>
                        </a:spcBef>
                        <a:spcAft>
                          <a:spcPts val="0"/>
                        </a:spcAft>
                        <a:buNone/>
                      </a:pPr>
                      <a:r>
                        <a:t/>
                      </a:r>
                      <a:endParaRPr sz="2000" u="none" cap="none" strike="noStrike">
                        <a:latin typeface="Calibri"/>
                        <a:ea typeface="Calibri"/>
                        <a:cs typeface="Calibri"/>
                        <a:sym typeface="Calibri"/>
                      </a:endParaRPr>
                    </a:p>
                  </a:txBody>
                  <a:tcPr marT="0" marB="0" marR="114300" marL="114300">
                    <a:solidFill>
                      <a:srgbClr val="C9DAF8"/>
                    </a:solidFill>
                  </a:tcPr>
                </a:tc>
              </a:tr>
            </a:tbl>
          </a:graphicData>
        </a:graphic>
      </p:graphicFrame>
      <p:pic>
        <p:nvPicPr>
          <p:cNvPr descr="Image result for roman timeline in britain" id="99" name="Google Shape;99;g71505e8fb6_0_5"/>
          <p:cNvPicPr preferRelativeResize="0"/>
          <p:nvPr/>
        </p:nvPicPr>
        <p:blipFill rotWithShape="1">
          <a:blip r:embed="rId3">
            <a:alphaModFix/>
          </a:blip>
          <a:srcRect b="0" l="0" r="0" t="0"/>
          <a:stretch/>
        </p:blipFill>
        <p:spPr>
          <a:xfrm>
            <a:off x="6812314" y="1551499"/>
            <a:ext cx="5211326" cy="44452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2020-03-03T15:52:23Z</dcterms:created>
  <dc:creator>Samantha McInnes</dc:creator>
</cp:coreProperties>
</file>